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A7FF8A-3DB3-4B47-84B9-5FF5A16A283E}" type="datetimeFigureOut">
              <a:rPr lang="en-US" smtClean="0"/>
              <a:t>5/10/2024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681D41-5528-4CE7-A272-20E18583CB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2660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Backup Image Source:  https://www.weather.gov/crh/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86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9E60F6F-5FE8-4F31-AA25-DA67F52CC1D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2868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61077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54">
            <a:extLst>
              <a:ext uri="{FF2B5EF4-FFF2-40B4-BE49-F238E27FC236}">
                <a16:creationId xmlns:a16="http://schemas.microsoft.com/office/drawing/2014/main" id="{4F0A6D0E-73AB-4934-A38C-BFF5AFAA1C6C}"/>
              </a:ext>
            </a:extLst>
          </p:cNvPr>
          <p:cNvSpPr/>
          <p:nvPr userDrawn="1"/>
        </p:nvSpPr>
        <p:spPr bwMode="auto">
          <a:xfrm>
            <a:off x="8745" y="6165695"/>
            <a:ext cx="12192000" cy="539907"/>
          </a:xfrm>
          <a:prstGeom prst="rect">
            <a:avLst/>
          </a:prstGeom>
          <a:solidFill>
            <a:schemeClr val="accent2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10800000" vert="horz" wrap="none" lIns="91440" tIns="45721" rIns="91440" bIns="45721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36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1" i="0" u="none" strike="noStrike" cap="none" normalizeH="0" baseline="0">
              <a:ln>
                <a:noFill/>
              </a:ln>
              <a:solidFill>
                <a:srgbClr val="01336F"/>
              </a:solidFill>
              <a:effectLst/>
              <a:latin typeface="Times New Roman" pitchFamily="18" charset="0"/>
              <a:cs typeface="Arial" charset="0"/>
            </a:endParaRPr>
          </a:p>
        </p:txBody>
      </p:sp>
      <p:sp>
        <p:nvSpPr>
          <p:cNvPr id="21" name="Rectangle 2">
            <a:extLst>
              <a:ext uri="{FF2B5EF4-FFF2-40B4-BE49-F238E27FC236}">
                <a16:creationId xmlns:a16="http://schemas.microsoft.com/office/drawing/2014/main" id="{68ECC949-C857-4D28-B33B-14A5F3BCDA7E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0" y="4768"/>
            <a:ext cx="12192000" cy="1189037"/>
          </a:xfrm>
          <a:prstGeom prst="rect">
            <a:avLst/>
          </a:prstGeom>
          <a:solidFill>
            <a:schemeClr val="accent2">
              <a:lumMod val="50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1"/>
          </a:p>
        </p:txBody>
      </p:sp>
      <p:sp>
        <p:nvSpPr>
          <p:cNvPr id="23" name="Rectangle 4">
            <a:extLst>
              <a:ext uri="{FF2B5EF4-FFF2-40B4-BE49-F238E27FC236}">
                <a16:creationId xmlns:a16="http://schemas.microsoft.com/office/drawing/2014/main" id="{F1F7DAE3-407F-4498-B036-DD834C43B4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2209804" y="533400"/>
            <a:ext cx="5288972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9051" tIns="19051" rIns="19051" bIns="19051" anchor="ctr"/>
          <a:lstStyle/>
          <a:p>
            <a:pPr marL="342887" indent="-342887" algn="l">
              <a:lnSpc>
                <a:spcPct val="98000"/>
              </a:lnSpc>
              <a:spcBef>
                <a:spcPct val="20000"/>
              </a:spcBef>
            </a:pPr>
            <a:r>
              <a:rPr lang="en-US" sz="4800" b="0" dirty="0">
                <a:solidFill>
                  <a:srgbClr val="FFFFFF"/>
                </a:solidFill>
                <a:latin typeface="Lucida Fax" pitchFamily="18" charset="0"/>
                <a:cs typeface="Times New Roman" pitchFamily="18" charset="0"/>
              </a:rPr>
              <a:t>FEMA REGION II</a:t>
            </a:r>
          </a:p>
        </p:txBody>
      </p:sp>
      <p:sp>
        <p:nvSpPr>
          <p:cNvPr id="18" name="Rectangle 3">
            <a:extLst>
              <a:ext uri="{FF2B5EF4-FFF2-40B4-BE49-F238E27FC236}">
                <a16:creationId xmlns:a16="http://schemas.microsoft.com/office/drawing/2014/main" id="{8779561F-4A68-4BAF-99F4-85CE7B7D6C0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" y="6666084"/>
            <a:ext cx="12191998" cy="239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1" rIns="91440" bIns="45721" numCol="1" anchor="b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63"/>
                </a:solidFill>
                <a:latin typeface="Times New Roman" pitchFamily="18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63"/>
                </a:solidFill>
                <a:latin typeface="Times New Roman" pitchFamily="18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63"/>
                </a:solidFill>
                <a:latin typeface="Times New Roman" pitchFamily="18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63"/>
                </a:solidFill>
                <a:latin typeface="Times New Roman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63"/>
                </a:solidFill>
                <a:latin typeface="Times New Roman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63"/>
                </a:solidFill>
                <a:latin typeface="Times New Roman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63"/>
                </a:solidFill>
                <a:latin typeface="Times New Roman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63"/>
                </a:solidFill>
                <a:latin typeface="Times New Roman" pitchFamily="18" charset="0"/>
              </a:defRPr>
            </a:lvl9pPr>
          </a:lstStyle>
          <a:p>
            <a:endParaRPr lang="en-US" sz="1200" kern="0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53" name="Footer Placeholder 4">
            <a:extLst>
              <a:ext uri="{FF2B5EF4-FFF2-40B4-BE49-F238E27FC236}">
                <a16:creationId xmlns:a16="http://schemas.microsoft.com/office/drawing/2014/main" id="{3A63A74A-C416-4151-8DF8-E58A7C1D47EE}"/>
              </a:ext>
            </a:extLst>
          </p:cNvPr>
          <p:cNvSpPr txBox="1">
            <a:spLocks/>
          </p:cNvSpPr>
          <p:nvPr userDrawn="1"/>
        </p:nvSpPr>
        <p:spPr>
          <a:xfrm>
            <a:off x="0" y="6708164"/>
            <a:ext cx="12192000" cy="155817"/>
          </a:xfrm>
          <a:prstGeom prst="rect">
            <a:avLst/>
          </a:prstGeom>
          <a:solidFill>
            <a:srgbClr val="70AD47">
              <a:lumMod val="60000"/>
              <a:lumOff val="40000"/>
            </a:srgbClr>
          </a:solidFill>
        </p:spPr>
        <p:txBody>
          <a:bodyPr vert="horz" lIns="91440" tIns="45721" rIns="91440" bIns="45721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36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UNCLASSIFIED // FOUO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490B89FA-E423-4C60-BCFC-B6DA79F238F2}"/>
              </a:ext>
            </a:extLst>
          </p:cNvPr>
          <p:cNvSpPr txBox="1"/>
          <p:nvPr userDrawn="1"/>
        </p:nvSpPr>
        <p:spPr>
          <a:xfrm>
            <a:off x="9527831" y="5064207"/>
            <a:ext cx="2496196" cy="307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401" dirty="0">
                <a:solidFill>
                  <a:srgbClr val="0000FF"/>
                </a:solidFill>
              </a:rPr>
              <a:t>Updates since last report in blue</a:t>
            </a:r>
          </a:p>
        </p:txBody>
      </p:sp>
      <p:pic>
        <p:nvPicPr>
          <p:cNvPr id="3078" name="Picture 6" descr="Image preview">
            <a:extLst>
              <a:ext uri="{FF2B5EF4-FFF2-40B4-BE49-F238E27FC236}">
                <a16:creationId xmlns:a16="http://schemas.microsoft.com/office/drawing/2014/main" id="{18B163B1-1C23-4A4A-9C94-AA30B88311B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22248"/>
            <a:ext cx="12192000" cy="157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8" name="Picture 97" descr="Logo&#10;&#10;Description automatically generated">
            <a:extLst>
              <a:ext uri="{FF2B5EF4-FFF2-40B4-BE49-F238E27FC236}">
                <a16:creationId xmlns:a16="http://schemas.microsoft.com/office/drawing/2014/main" id="{1984B35E-599D-4865-9133-EE1992769A8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83" y="206807"/>
            <a:ext cx="2002997" cy="2002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8000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>
            <a:extLst>
              <a:ext uri="{FF2B5EF4-FFF2-40B4-BE49-F238E27FC236}">
                <a16:creationId xmlns:a16="http://schemas.microsoft.com/office/drawing/2014/main" id="{5A9CE8E4-A03F-4602-9774-5A8156710CE7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" y="6666084"/>
            <a:ext cx="12191998" cy="239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1" rIns="91440" bIns="45721" numCol="1" anchor="b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63"/>
                </a:solidFill>
                <a:latin typeface="Times New Roman" pitchFamily="18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63"/>
                </a:solidFill>
                <a:latin typeface="Times New Roman" pitchFamily="18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63"/>
                </a:solidFill>
                <a:latin typeface="Times New Roman" pitchFamily="18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63"/>
                </a:solidFill>
                <a:latin typeface="Times New Roman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63"/>
                </a:solidFill>
                <a:latin typeface="Times New Roman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63"/>
                </a:solidFill>
                <a:latin typeface="Times New Roman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63"/>
                </a:solidFill>
                <a:latin typeface="Times New Roman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63"/>
                </a:solidFill>
                <a:latin typeface="Times New Roman" pitchFamily="18" charset="0"/>
              </a:defRPr>
            </a:lvl9pPr>
          </a:lstStyle>
          <a:p>
            <a:endParaRPr lang="en-US" sz="1200" kern="0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AA1AB73-D85B-4675-BED0-AC5163E2081B}"/>
              </a:ext>
            </a:extLst>
          </p:cNvPr>
          <p:cNvSpPr/>
          <p:nvPr userDrawn="1"/>
        </p:nvSpPr>
        <p:spPr>
          <a:xfrm>
            <a:off x="0" y="6130981"/>
            <a:ext cx="12192000" cy="740951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12700" cap="flat" cmpd="sng" algn="ctr">
            <a:solidFill>
              <a:sysClr val="window" lastClr="FFFFFF">
                <a:lumMod val="85000"/>
              </a:sys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defTabSz="91436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1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938C87-131D-4B6F-988A-6C9BAADFF068}"/>
              </a:ext>
            </a:extLst>
          </p:cNvPr>
          <p:cNvSpPr txBox="1">
            <a:spLocks/>
          </p:cNvSpPr>
          <p:nvPr userDrawn="1"/>
        </p:nvSpPr>
        <p:spPr>
          <a:xfrm>
            <a:off x="0" y="6708164"/>
            <a:ext cx="12192000" cy="155817"/>
          </a:xfrm>
          <a:prstGeom prst="rect">
            <a:avLst/>
          </a:prstGeom>
          <a:solidFill>
            <a:srgbClr val="70AD47">
              <a:lumMod val="60000"/>
              <a:lumOff val="40000"/>
            </a:srgbClr>
          </a:solidFill>
        </p:spPr>
        <p:txBody>
          <a:bodyPr vert="horz" lIns="91440" tIns="45721" rIns="91440" bIns="45721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36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UNCLASSIFIED // FOUO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C20D1B9-2285-4F1E-9521-0674F410AFB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2" y="6178720"/>
            <a:ext cx="522884" cy="522883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6A6993ED-E9F1-4BA6-B404-2653288D6C59}"/>
              </a:ext>
            </a:extLst>
          </p:cNvPr>
          <p:cNvSpPr/>
          <p:nvPr userDrawn="1"/>
        </p:nvSpPr>
        <p:spPr>
          <a:xfrm>
            <a:off x="0" y="2"/>
            <a:ext cx="12192000" cy="539961"/>
          </a:xfrm>
          <a:prstGeom prst="rect">
            <a:avLst/>
          </a:prstGeom>
          <a:solidFill>
            <a:srgbClr val="4472C4">
              <a:lumMod val="5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defTabSz="91436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1" b="0" i="0" u="none" strike="noStrike" kern="0" cap="none" spc="0" normalizeH="0" baseline="0" noProof="0">
              <a:ln>
                <a:noFill/>
              </a:ln>
              <a:solidFill>
                <a:srgbClr val="203864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2EA02CE6-C19D-4F3B-BABB-E3705B6AE5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02687" y="-152400"/>
            <a:ext cx="11355916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555325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>
            <a:extLst>
              <a:ext uri="{FF2B5EF4-FFF2-40B4-BE49-F238E27FC236}">
                <a16:creationId xmlns:a16="http://schemas.microsoft.com/office/drawing/2014/main" id="{5A9CE8E4-A03F-4602-9774-5A8156710CE7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" y="6666084"/>
            <a:ext cx="12191998" cy="239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1" rIns="91440" bIns="45721" numCol="1" anchor="b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63"/>
                </a:solidFill>
                <a:latin typeface="Times New Roman" pitchFamily="18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63"/>
                </a:solidFill>
                <a:latin typeface="Times New Roman" pitchFamily="18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63"/>
                </a:solidFill>
                <a:latin typeface="Times New Roman" pitchFamily="18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63"/>
                </a:solidFill>
                <a:latin typeface="Times New Roman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63"/>
                </a:solidFill>
                <a:latin typeface="Times New Roman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63"/>
                </a:solidFill>
                <a:latin typeface="Times New Roman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63"/>
                </a:solidFill>
                <a:latin typeface="Times New Roman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63"/>
                </a:solidFill>
                <a:latin typeface="Times New Roman" pitchFamily="18" charset="0"/>
              </a:defRPr>
            </a:lvl9pPr>
          </a:lstStyle>
          <a:p>
            <a:endParaRPr lang="en-US" sz="1200" kern="0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A6993ED-E9F1-4BA6-B404-2653288D6C59}"/>
              </a:ext>
            </a:extLst>
          </p:cNvPr>
          <p:cNvSpPr/>
          <p:nvPr userDrawn="1"/>
        </p:nvSpPr>
        <p:spPr>
          <a:xfrm>
            <a:off x="0" y="2"/>
            <a:ext cx="12192000" cy="539961"/>
          </a:xfrm>
          <a:prstGeom prst="rect">
            <a:avLst/>
          </a:prstGeom>
          <a:solidFill>
            <a:srgbClr val="4472C4">
              <a:lumMod val="5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defTabSz="91436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1" b="0" i="0" u="none" strike="noStrike" kern="0" cap="none" spc="0" normalizeH="0" baseline="0" noProof="0">
              <a:ln>
                <a:noFill/>
              </a:ln>
              <a:solidFill>
                <a:srgbClr val="203864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2EA02CE6-C19D-4F3B-BABB-E3705B6AE5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02687" y="0"/>
            <a:ext cx="11355916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2EA02CE6-C19D-4F3B-BABB-E3705B6AE516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677403" y="2"/>
            <a:ext cx="2061646" cy="5399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5721" tIns="22860" rIns="45721" bIns="2286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63"/>
                </a:solidFill>
                <a:latin typeface="Times New Roman" pitchFamily="18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63"/>
                </a:solidFill>
                <a:latin typeface="Times New Roman" pitchFamily="18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63"/>
                </a:solidFill>
                <a:latin typeface="Times New Roman" pitchFamily="18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63"/>
                </a:solidFill>
                <a:latin typeface="Times New Roman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63"/>
                </a:solidFill>
                <a:latin typeface="Times New Roman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63"/>
                </a:solidFill>
                <a:latin typeface="Times New Roman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63"/>
                </a:solidFill>
                <a:latin typeface="Times New Roman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63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sz="1001" kern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Prepared</a:t>
            </a:r>
            <a:r>
              <a:rPr lang="en-US" sz="1001" kern="0" baseline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 the</a:t>
            </a:r>
          </a:p>
          <a:p>
            <a:pPr algn="l"/>
            <a:r>
              <a:rPr lang="en-US" sz="1001" kern="0" baseline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National Weather Service</a:t>
            </a:r>
          </a:p>
          <a:p>
            <a:pPr algn="l"/>
            <a:r>
              <a:rPr lang="en-US" sz="1001" kern="0" baseline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Eastern Region Operations Center </a:t>
            </a:r>
            <a:endParaRPr lang="en-US" sz="1001" kern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1309" y="18469"/>
            <a:ext cx="502921" cy="50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61402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66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02687" y="-152400"/>
            <a:ext cx="11355916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2566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066805"/>
            <a:ext cx="10972800" cy="483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39711054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400" b="1">
          <a:solidFill>
            <a:srgbClr val="000063"/>
          </a:solidFill>
          <a:latin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2400" b="1">
          <a:solidFill>
            <a:srgbClr val="000063"/>
          </a:solidFill>
          <a:latin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2400" b="1">
          <a:solidFill>
            <a:srgbClr val="000063"/>
          </a:solidFill>
          <a:latin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2400" b="1">
          <a:solidFill>
            <a:srgbClr val="000063"/>
          </a:solidFill>
          <a:latin typeface="Times New Roman" pitchFamily="18" charset="0"/>
        </a:defRPr>
      </a:lvl5pPr>
      <a:lvl6pPr marL="457184" algn="l" rtl="0" fontAlgn="base">
        <a:spcBef>
          <a:spcPct val="0"/>
        </a:spcBef>
        <a:spcAft>
          <a:spcPct val="0"/>
        </a:spcAft>
        <a:defRPr sz="2400" b="1">
          <a:solidFill>
            <a:srgbClr val="000063"/>
          </a:solidFill>
          <a:latin typeface="Times New Roman" pitchFamily="18" charset="0"/>
        </a:defRPr>
      </a:lvl6pPr>
      <a:lvl7pPr marL="914366" algn="l" rtl="0" fontAlgn="base">
        <a:spcBef>
          <a:spcPct val="0"/>
        </a:spcBef>
        <a:spcAft>
          <a:spcPct val="0"/>
        </a:spcAft>
        <a:defRPr sz="2400" b="1">
          <a:solidFill>
            <a:srgbClr val="000063"/>
          </a:solidFill>
          <a:latin typeface="Times New Roman" pitchFamily="18" charset="0"/>
        </a:defRPr>
      </a:lvl7pPr>
      <a:lvl8pPr marL="1371549" algn="l" rtl="0" fontAlgn="base">
        <a:spcBef>
          <a:spcPct val="0"/>
        </a:spcBef>
        <a:spcAft>
          <a:spcPct val="0"/>
        </a:spcAft>
        <a:defRPr sz="2400" b="1">
          <a:solidFill>
            <a:srgbClr val="000063"/>
          </a:solidFill>
          <a:latin typeface="Times New Roman" pitchFamily="18" charset="0"/>
        </a:defRPr>
      </a:lvl8pPr>
      <a:lvl9pPr marL="1828731" algn="l" rtl="0" fontAlgn="base">
        <a:spcBef>
          <a:spcPct val="0"/>
        </a:spcBef>
        <a:spcAft>
          <a:spcPct val="0"/>
        </a:spcAft>
        <a:defRPr sz="2400" b="1">
          <a:solidFill>
            <a:srgbClr val="000063"/>
          </a:solidFill>
          <a:latin typeface="Times New Roman" pitchFamily="18" charset="0"/>
        </a:defRPr>
      </a:lvl9pPr>
    </p:titleStyle>
    <p:bodyStyle>
      <a:lvl1pPr marL="233354" indent="-233354" algn="l" rtl="0" fontAlgn="base">
        <a:spcBef>
          <a:spcPct val="60000"/>
        </a:spcBef>
        <a:spcAft>
          <a:spcPct val="0"/>
        </a:spcAft>
        <a:buClr>
          <a:srgbClr val="000063"/>
        </a:buClr>
        <a:buFont typeface="Wingdings" pitchFamily="2" charset="2"/>
        <a:buChar char="§"/>
        <a:defRPr sz="2201">
          <a:solidFill>
            <a:srgbClr val="000000"/>
          </a:solidFill>
          <a:latin typeface="+mn-lt"/>
          <a:ea typeface="+mn-ea"/>
          <a:cs typeface="+mn-cs"/>
        </a:defRPr>
      </a:lvl1pPr>
      <a:lvl2pPr marL="571479" indent="-223831" algn="l" rtl="0" fontAlgn="base">
        <a:spcBef>
          <a:spcPct val="30000"/>
        </a:spcBef>
        <a:spcAft>
          <a:spcPct val="0"/>
        </a:spcAft>
        <a:buClr>
          <a:srgbClr val="000063"/>
        </a:buClr>
        <a:buFont typeface="Arial" charset="0"/>
        <a:buChar char="–"/>
        <a:defRPr sz="2000">
          <a:solidFill>
            <a:srgbClr val="000000"/>
          </a:solidFill>
          <a:latin typeface="+mn-lt"/>
        </a:defRPr>
      </a:lvl2pPr>
      <a:lvl3pPr marL="909605" indent="-222242" algn="l" rtl="0" fontAlgn="base">
        <a:spcBef>
          <a:spcPct val="30000"/>
        </a:spcBef>
        <a:spcAft>
          <a:spcPct val="0"/>
        </a:spcAft>
        <a:buClr>
          <a:srgbClr val="000063"/>
        </a:buClr>
        <a:buFont typeface="Wingdings" pitchFamily="2" charset="2"/>
        <a:buChar char="§"/>
        <a:defRPr sz="1700">
          <a:solidFill>
            <a:srgbClr val="000000"/>
          </a:solidFill>
          <a:latin typeface="+mn-lt"/>
        </a:defRPr>
      </a:lvl3pPr>
      <a:lvl4pPr marL="1258841" indent="-231767" algn="l" rtl="0" fontAlgn="base">
        <a:spcBef>
          <a:spcPct val="30000"/>
        </a:spcBef>
        <a:spcAft>
          <a:spcPct val="0"/>
        </a:spcAft>
        <a:buClr>
          <a:srgbClr val="000063"/>
        </a:buClr>
        <a:buFont typeface="Arial" charset="0"/>
        <a:buChar char="–"/>
        <a:defRPr sz="1401">
          <a:solidFill>
            <a:srgbClr val="000000"/>
          </a:solidFill>
          <a:latin typeface="+mn-lt"/>
        </a:defRPr>
      </a:lvl4pPr>
      <a:lvl5pPr marL="1598552" indent="-222242" algn="l" rtl="0" fontAlgn="base">
        <a:spcBef>
          <a:spcPct val="30000"/>
        </a:spcBef>
        <a:spcAft>
          <a:spcPct val="0"/>
        </a:spcAft>
        <a:buClr>
          <a:srgbClr val="000063"/>
        </a:buClr>
        <a:buFont typeface="Wingdings" pitchFamily="2" charset="2"/>
        <a:buChar char="§"/>
        <a:defRPr sz="1401">
          <a:solidFill>
            <a:srgbClr val="000000"/>
          </a:solidFill>
          <a:latin typeface="+mn-lt"/>
        </a:defRPr>
      </a:lvl5pPr>
      <a:lvl6pPr marL="2055736" indent="-222242" algn="l" rtl="0" fontAlgn="base">
        <a:spcBef>
          <a:spcPct val="30000"/>
        </a:spcBef>
        <a:spcAft>
          <a:spcPct val="0"/>
        </a:spcAft>
        <a:buClr>
          <a:srgbClr val="000063"/>
        </a:buClr>
        <a:buFont typeface="Wingdings" pitchFamily="2" charset="2"/>
        <a:buChar char="§"/>
        <a:defRPr sz="1401">
          <a:solidFill>
            <a:srgbClr val="000063"/>
          </a:solidFill>
          <a:latin typeface="+mn-lt"/>
        </a:defRPr>
      </a:lvl6pPr>
      <a:lvl7pPr marL="2512920" indent="-222242" algn="l" rtl="0" fontAlgn="base">
        <a:spcBef>
          <a:spcPct val="30000"/>
        </a:spcBef>
        <a:spcAft>
          <a:spcPct val="0"/>
        </a:spcAft>
        <a:buClr>
          <a:srgbClr val="000063"/>
        </a:buClr>
        <a:buFont typeface="Wingdings" pitchFamily="2" charset="2"/>
        <a:buChar char="§"/>
        <a:defRPr sz="1401">
          <a:solidFill>
            <a:srgbClr val="000063"/>
          </a:solidFill>
          <a:latin typeface="+mn-lt"/>
        </a:defRPr>
      </a:lvl7pPr>
      <a:lvl8pPr marL="2970102" indent="-222242" algn="l" rtl="0" fontAlgn="base">
        <a:spcBef>
          <a:spcPct val="30000"/>
        </a:spcBef>
        <a:spcAft>
          <a:spcPct val="0"/>
        </a:spcAft>
        <a:buClr>
          <a:srgbClr val="000063"/>
        </a:buClr>
        <a:buFont typeface="Wingdings" pitchFamily="2" charset="2"/>
        <a:buChar char="§"/>
        <a:defRPr sz="1401">
          <a:solidFill>
            <a:srgbClr val="000063"/>
          </a:solidFill>
          <a:latin typeface="+mn-lt"/>
        </a:defRPr>
      </a:lvl8pPr>
      <a:lvl9pPr marL="3427286" indent="-222242" algn="l" rtl="0" fontAlgn="base">
        <a:spcBef>
          <a:spcPct val="30000"/>
        </a:spcBef>
        <a:spcAft>
          <a:spcPct val="0"/>
        </a:spcAft>
        <a:buClr>
          <a:srgbClr val="000063"/>
        </a:buClr>
        <a:buFont typeface="Wingdings" pitchFamily="2" charset="2"/>
        <a:buChar char="§"/>
        <a:defRPr sz="1401">
          <a:solidFill>
            <a:srgbClr val="000063"/>
          </a:solidFill>
          <a:latin typeface="+mn-lt"/>
        </a:defRPr>
      </a:lvl9pPr>
    </p:bodyStyle>
    <p:otherStyle>
      <a:defPPr>
        <a:defRPr lang="en-US"/>
      </a:defPPr>
      <a:lvl1pPr marL="0" algn="l" defTabSz="914366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84" algn="l" defTabSz="914366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66" algn="l" defTabSz="914366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9" algn="l" defTabSz="914366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31" algn="l" defTabSz="914366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915" algn="l" defTabSz="914366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7" algn="l" defTabSz="914366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80" algn="l" defTabSz="914366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64" algn="l" defTabSz="914366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png"/><Relationship Id="rId4" Type="http://schemas.openxmlformats.org/officeDocument/2006/relationships/image" Target="https://services.swpc.noaa.gov/images/animations/sdo-hmii/latest.jp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dirty="0" smtClean="0"/>
              <a:t>Geomagnetic Storm </a:t>
            </a:r>
            <a:r>
              <a:rPr lang="en-US" smtClean="0"/>
              <a:t>Watch </a:t>
            </a:r>
            <a:r>
              <a:rPr lang="en-US" smtClean="0"/>
              <a:t>Issued – May 11</a:t>
            </a:r>
            <a:endParaRPr lang="en-US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86B374B-FD3B-4CC1-90F0-8A654974CC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86059"/>
              </p:ext>
            </p:extLst>
          </p:nvPr>
        </p:nvGraphicFramePr>
        <p:xfrm>
          <a:off x="5877101" y="827315"/>
          <a:ext cx="6010103" cy="5791204"/>
        </p:xfrm>
        <a:graphic>
          <a:graphicData uri="http://schemas.openxmlformats.org/drawingml/2006/table">
            <a:tbl>
              <a:tblPr firstRow="1" bandRow="1"/>
              <a:tblGrid>
                <a:gridCol w="60101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79120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1828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dirty="0" smtClean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96875" marR="0" lvl="0" indent="-285750" algn="l" defTabSz="1828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 No changes</a:t>
                      </a:r>
                      <a:r>
                        <a:rPr lang="en-US" sz="1600" b="1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to the forecast since May 9 *</a:t>
                      </a:r>
                      <a:endParaRPr lang="en-US" sz="1600" b="1" dirty="0" smtClean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96875" marR="0" lvl="0" indent="-285750" algn="l" defTabSz="1828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1600" b="1" dirty="0" smtClean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96875" marR="0" lvl="0" indent="-285750" algn="l" defTabSz="1828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Geomagnetic Storm Watch has been issued for May 11, 2024 from the Space Weather</a:t>
                      </a:r>
                      <a:r>
                        <a:rPr lang="en-US" sz="1600" b="1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Prediction Center</a:t>
                      </a:r>
                    </a:p>
                    <a:p>
                      <a:pPr marL="568325" marR="0" lvl="1" indent="0" algn="l" defTabSz="1828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200" b="1" baseline="0" dirty="0" smtClean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568325" marR="0" lvl="1" indent="0" algn="l" defTabSz="1828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1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Coronal Mass Ejection (CME), or an eruption of solar material is expected to arrive at Earth late May 10 or early May 11, 2024.</a:t>
                      </a:r>
                    </a:p>
                    <a:p>
                      <a:pPr marL="396875" marR="0" lvl="0" indent="-285750" algn="l" defTabSz="1828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0" lang="en-US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396875" marR="0" lvl="0" indent="-285750" algn="l" defTabSz="1828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Area of impact will be primarily north of 45° latitude. </a:t>
                      </a:r>
                    </a:p>
                    <a:p>
                      <a:pPr marL="396875" marR="0" lvl="0" indent="-285750" algn="l" defTabSz="1828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0" lang="en-US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396875" marR="0" lvl="0" indent="-285750" algn="l" defTabSz="1828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Impacts:</a:t>
                      </a:r>
                    </a:p>
                    <a:p>
                      <a:pPr marL="854075" marR="0" lvl="1" indent="-285750" algn="l" defTabSz="1828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Satellite navigation (GPS) degraded or inoperable for several hours.</a:t>
                      </a:r>
                    </a:p>
                    <a:p>
                      <a:pPr marL="854075" marR="0" lvl="1" indent="-285750" algn="l" defTabSz="1828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HF (high frequency) radio transmission degraded or black out.</a:t>
                      </a:r>
                    </a:p>
                    <a:p>
                      <a:pPr marL="854075" marR="0" lvl="1" indent="-285750" algn="l" defTabSz="1828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Voltage control problems may be possible to local power grids.</a:t>
                      </a:r>
                    </a:p>
                    <a:p>
                      <a:pPr marL="854075" marR="0" lvl="1" indent="-285750" algn="l" defTabSz="1828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Aurora may be visible as far south as California to Alabama.</a:t>
                      </a:r>
                    </a:p>
                    <a:p>
                      <a:pPr marL="854075" marR="0" lvl="1" indent="-285750" algn="l" defTabSz="1828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0" lang="en-US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396875" marR="0" lvl="0" indent="-285750" algn="l" defTabSz="1828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More details </a:t>
                      </a:r>
                      <a:r>
                        <a:rPr kumimoji="0" 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as new information is made available.</a:t>
                      </a:r>
                      <a:endParaRPr kumimoji="0" lang="en-US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396875" marR="0" lvl="0" indent="-285750" algn="l" defTabSz="1828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0" lang="en-US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396875" marR="0" lvl="0" indent="-285750" algn="l" defTabSz="1828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5723" marR="45723" marT="25148" marB="25148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175A5">
                        <a:lumMod val="40000"/>
                        <a:lumOff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0761743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8882152" y="35867"/>
            <a:ext cx="689959" cy="461665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G4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320" y="649780"/>
            <a:ext cx="4562302" cy="456230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04128" y="5478088"/>
            <a:ext cx="2598624" cy="1030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4729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Scale Explanation and Impacts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5414" y="591589"/>
            <a:ext cx="7754580" cy="434123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5414" y="4239491"/>
            <a:ext cx="7754580" cy="2618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6950084"/>
      </p:ext>
    </p:extLst>
  </p:cSld>
  <p:clrMapOvr>
    <a:masterClrMapping/>
  </p:clrMapOvr>
</p:sld>
</file>

<file path=ppt/theme/theme1.xml><?xml version="1.0" encoding="utf-8"?>
<a:theme xmlns:a="http://schemas.openxmlformats.org/drawingml/2006/main" name="1_DHS_Template_White">
  <a:themeElements>
    <a:clrScheme name="Custom 2">
      <a:dk1>
        <a:srgbClr val="70BC1F"/>
      </a:dk1>
      <a:lt1>
        <a:srgbClr val="FFFFFF"/>
      </a:lt1>
      <a:dk2>
        <a:srgbClr val="000063"/>
      </a:dk2>
      <a:lt2>
        <a:srgbClr val="FF0000"/>
      </a:lt2>
      <a:accent1>
        <a:srgbClr val="FFDB00"/>
      </a:accent1>
      <a:accent2>
        <a:srgbClr val="0062C8"/>
      </a:accent2>
      <a:accent3>
        <a:srgbClr val="AAAAB7"/>
      </a:accent3>
      <a:accent4>
        <a:srgbClr val="DADADA"/>
      </a:accent4>
      <a:accent5>
        <a:srgbClr val="FFEAAA"/>
      </a:accent5>
      <a:accent6>
        <a:srgbClr val="0058B5"/>
      </a:accent6>
      <a:hlink>
        <a:srgbClr val="0000C9"/>
      </a:hlink>
      <a:folHlink>
        <a:srgbClr val="990099"/>
      </a:folHlink>
    </a:clrScheme>
    <a:fontScheme name="TNR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rot="10800000"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1" i="0" u="none" strike="noStrike" cap="none" normalizeH="0" baseline="0" smtClean="0">
            <a:ln>
              <a:noFill/>
            </a:ln>
            <a:solidFill>
              <a:srgbClr val="01336F"/>
            </a:solidFill>
            <a:effectLst/>
            <a:latin typeface="Times New Roman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rot="10800000"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1" i="0" u="none" strike="noStrike" cap="none" normalizeH="0" baseline="0" smtClean="0">
            <a:ln>
              <a:noFill/>
            </a:ln>
            <a:solidFill>
              <a:srgbClr val="01336F"/>
            </a:solidFill>
            <a:effectLst/>
            <a:latin typeface="Times New Roman" pitchFamily="18" charset="0"/>
            <a:cs typeface="Arial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1200" b="0" dirty="0" smtClean="0">
            <a:solidFill>
              <a:srgbClr val="000000"/>
            </a:solidFill>
          </a:defRPr>
        </a:defPPr>
      </a:lstStyle>
    </a:txDef>
  </a:objectDefaults>
  <a:extraClrSchemeLst>
    <a:extraClrScheme>
      <a:clrScheme name="1_DHS_Template_White 1">
        <a:dk1>
          <a:srgbClr val="595959"/>
        </a:dk1>
        <a:lt1>
          <a:srgbClr val="F8D167"/>
        </a:lt1>
        <a:dk2>
          <a:srgbClr val="BF5FA7"/>
        </a:dk2>
        <a:lt2>
          <a:srgbClr val="92C9DD"/>
        </a:lt2>
        <a:accent1>
          <a:srgbClr val="9ED47C"/>
        </a:accent1>
        <a:accent2>
          <a:srgbClr val="F3728D"/>
        </a:accent2>
        <a:accent3>
          <a:srgbClr val="FBE5B8"/>
        </a:accent3>
        <a:accent4>
          <a:srgbClr val="4B4B4B"/>
        </a:accent4>
        <a:accent5>
          <a:srgbClr val="CCE6BF"/>
        </a:accent5>
        <a:accent6>
          <a:srgbClr val="DC677F"/>
        </a:accent6>
        <a:hlink>
          <a:srgbClr val="6E91BA"/>
        </a:hlink>
        <a:folHlink>
          <a:srgbClr val="BDBFD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148</Words>
  <Application>Microsoft Office PowerPoint</Application>
  <PresentationFormat>Widescreen</PresentationFormat>
  <Paragraphs>21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Lucida Fax</vt:lpstr>
      <vt:lpstr>Times New Roman</vt:lpstr>
      <vt:lpstr>Wingdings</vt:lpstr>
      <vt:lpstr>1_DHS_Template_White</vt:lpstr>
      <vt:lpstr>Geomagnetic Storm Watch Issued – May 11</vt:lpstr>
      <vt:lpstr>Scale Explanation and Impacts</vt:lpstr>
    </vt:vector>
  </TitlesOfParts>
  <Company>NWS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Geomagnetic Storm Watch Issued</dc:title>
  <dc:creator>Doody, Matthew</dc:creator>
  <cp:lastModifiedBy>Doody, Matthew</cp:lastModifiedBy>
  <cp:revision>5</cp:revision>
  <dcterms:created xsi:type="dcterms:W3CDTF">2024-05-09T18:38:15Z</dcterms:created>
  <dcterms:modified xsi:type="dcterms:W3CDTF">2024-05-10T15:55:50Z</dcterms:modified>
</cp:coreProperties>
</file>