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5143500" cx="9144000"/>
  <p:notesSz cx="6858000" cy="9144000"/>
  <p:embeddedFontLst>
    <p:embeddedFont>
      <p:font typeface="Roboto"/>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9741598-BD3D-454D-9F70-B26AE22890F3}">
  <a:tblStyle styleId="{09741598-BD3D-454D-9F70-B26AE22890F3}"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font" Target="fonts/Roboto-bold.fntdata"/><Relationship Id="rId21" Type="http://schemas.openxmlformats.org/officeDocument/2006/relationships/slide" Target="slides/slide15.xml"/><Relationship Id="rId43" Type="http://schemas.openxmlformats.org/officeDocument/2006/relationships/font" Target="fonts/Roboto-regular.fntdata"/><Relationship Id="rId24" Type="http://schemas.openxmlformats.org/officeDocument/2006/relationships/slide" Target="slides/slide18.xml"/><Relationship Id="rId46" Type="http://schemas.openxmlformats.org/officeDocument/2006/relationships/font" Target="fonts/Roboto-boldItalic.fntdata"/><Relationship Id="rId23" Type="http://schemas.openxmlformats.org/officeDocument/2006/relationships/slide" Target="slides/slide17.xml"/><Relationship Id="rId45"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bf84209a2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g3bf84209a2e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a:solidFill>
                  <a:schemeClr val="dk1"/>
                </a:solidFill>
              </a:rPr>
              <a:t>Today we are discussing the upcoming changes to the Storm Prediction Center (SPC) Convective Outlooks, specifically the introduction of the Conditional Intensity Framework.</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SzPts val="1100"/>
              <a:buNone/>
            </a:pPr>
            <a:r>
              <a:rPr lang="en">
                <a:solidFill>
                  <a:schemeClr val="dk1"/>
                </a:solidFill>
              </a:rPr>
              <a:t>On the screen, you see a side-by-side comparison of a hypothetical outlook for April 17, 2025.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SzPts val="1100"/>
              <a:buNone/>
            </a:pPr>
            <a:r>
              <a:rPr lang="en">
                <a:solidFill>
                  <a:schemeClr val="dk1"/>
                </a:solidFill>
              </a:rPr>
              <a:t>On the left is the traditional Operational Outlook you are used to. On the right is the new "Conditional Intensity Tornado Outlook." Notice this new framework allows us to convey intensity information at lower probabilities than in the past.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bf84209a2e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g3bf84209a2e_0_1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Defining CIGs:</a:t>
            </a:r>
            <a:r>
              <a:rPr lang="en">
                <a:solidFill>
                  <a:schemeClr val="dk1"/>
                </a:solidFill>
              </a:rPr>
              <a:t> We have analyzed 20 years of tornado intensities to create </a:t>
            </a:r>
            <a:r>
              <a:rPr b="1" lang="en">
                <a:solidFill>
                  <a:schemeClr val="dk1"/>
                </a:solidFill>
              </a:rPr>
              <a:t>Conditional Intensity Groups (CIGs)</a:t>
            </a:r>
            <a:r>
              <a:rPr lang="en">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The Tiers:</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&lt;CIG1 (Below Climo):</a:t>
            </a:r>
            <a:r>
              <a:rPr lang="en">
                <a:solidFill>
                  <a:schemeClr val="dk1"/>
                </a:solidFill>
              </a:rPr>
              <a:t> The vast majority of tornadoes here are EF0 or EF1.</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CIG1 (Above Climo):</a:t>
            </a:r>
            <a:r>
              <a:rPr lang="en">
                <a:solidFill>
                  <a:schemeClr val="dk1"/>
                </a:solidFill>
              </a:rPr>
              <a:t> Here, we see a jump. The likelihood of EF3+ tornadoes is 5.5 times higher than the baseline.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CIG2 (Double Climo):</a:t>
            </a:r>
            <a:r>
              <a:rPr lang="en">
                <a:solidFill>
                  <a:schemeClr val="dk1"/>
                </a:solidFill>
              </a:rPr>
              <a:t> The risk doubles again. EF3+ likelihood is 11x the baseline.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CIG3 (Historic Outbreak):</a:t>
            </a:r>
            <a:r>
              <a:rPr lang="en">
                <a:solidFill>
                  <a:schemeClr val="dk1"/>
                </a:solidFill>
              </a:rPr>
              <a:t> In these environments, nearly 40% of tornadoes are significant, and the risk of EF4+ events is 37 times higher than usual.</a:t>
            </a:r>
            <a:endParaRPr>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bf84209a2e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g3bf84209a2e_0_1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Defining CIGs:</a:t>
            </a:r>
            <a:r>
              <a:rPr lang="en">
                <a:solidFill>
                  <a:schemeClr val="dk1"/>
                </a:solidFill>
              </a:rPr>
              <a:t> We have analyzed 20 years of tornado intensities to create </a:t>
            </a:r>
            <a:r>
              <a:rPr b="1" lang="en">
                <a:solidFill>
                  <a:schemeClr val="dk1"/>
                </a:solidFill>
              </a:rPr>
              <a:t>Conditional Intensity Groups (CIGs)</a:t>
            </a:r>
            <a:r>
              <a:rPr lang="en">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The Tiers:</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&lt;CIG1 (Below Climo):</a:t>
            </a:r>
            <a:r>
              <a:rPr lang="en">
                <a:solidFill>
                  <a:schemeClr val="dk1"/>
                </a:solidFill>
              </a:rPr>
              <a:t> The vast majority of tornadoes here are EF0 or EF1.</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CIG1 (Above Climo):</a:t>
            </a:r>
            <a:r>
              <a:rPr lang="en">
                <a:solidFill>
                  <a:schemeClr val="dk1"/>
                </a:solidFill>
              </a:rPr>
              <a:t> Here, we see a jump. The likelihood of EF3+ tornadoes is 5.5 times higher than the baseline.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CIG2 (Double Climo):</a:t>
            </a:r>
            <a:r>
              <a:rPr lang="en">
                <a:solidFill>
                  <a:schemeClr val="dk1"/>
                </a:solidFill>
              </a:rPr>
              <a:t> The risk doubles again. EF3+ likelihood is 11x the baseline.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CIG3 (Historic Outbreak):</a:t>
            </a:r>
            <a:r>
              <a:rPr lang="en">
                <a:solidFill>
                  <a:schemeClr val="dk1"/>
                </a:solidFill>
              </a:rPr>
              <a:t> In these environments, nearly 40% of tornadoes are significant, and the risk of EF4+ events is 37 times higher than usual.</a:t>
            </a:r>
            <a:endParaRPr>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aec1adc72b_3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g3aec1adc72b_3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Wind Groups:</a:t>
            </a:r>
            <a:r>
              <a:rPr lang="en">
                <a:solidFill>
                  <a:schemeClr val="dk1"/>
                </a:solidFill>
              </a:rPr>
              <a:t> We apply this same logic to wind.</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&lt;CIG1:</a:t>
            </a:r>
            <a:r>
              <a:rPr lang="en">
                <a:solidFill>
                  <a:schemeClr val="dk1"/>
                </a:solidFill>
              </a:rPr>
              <a:t> Mostly winds below 64 knots.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CIG1 (Above Climo):</a:t>
            </a:r>
            <a:r>
              <a:rPr lang="en">
                <a:solidFill>
                  <a:schemeClr val="dk1"/>
                </a:solidFill>
              </a:rPr>
              <a:t> All storm modes, peak gusts 64+ knots.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CIG2:</a:t>
            </a:r>
            <a:r>
              <a:rPr lang="en">
                <a:solidFill>
                  <a:schemeClr val="dk1"/>
                </a:solidFill>
              </a:rPr>
              <a:t> Significant events like Bow Echos and Derechos.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CIG3:</a:t>
            </a:r>
            <a:r>
              <a:rPr lang="en">
                <a:solidFill>
                  <a:schemeClr val="dk1"/>
                </a:solidFill>
              </a:rPr>
              <a:t> High-end Derechos (usually ongoing events).</a:t>
            </a:r>
            <a:endParaRPr>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aec1adc72b_3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g3aec1adc72b_3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9171c16d9d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g39171c16d9d_1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a:solidFill>
                  <a:schemeClr val="dk1"/>
                </a:solidFill>
              </a:rPr>
              <a:t>Low Intensity but high coverage, will have some impact, but not enough to warrant a high risk. High intensity, but low coverage may have significant impact, but likely not widespread enough to warrant a high risk. You need both high intensity and high coverage for the impacts to be substantial enough to support a moderate/high risk.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9171c16d9d_1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6" name="Google Shape;356;g39171c16d9d_1_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Low Intensity but high coverage, will have some impact, but not enough to warrant a high risk. High intensity, but low coverage may have significant impact, but likely not widespread enough to warrant a high risk. You need both high intensity and high coverage for the impacts to be substantial enough to support a moderate/high risk.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39171c16d9d_1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5" name="Google Shape;395;g39171c16d9d_1_1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Old way - 3 ways to get enhanced. New way (9 ways to get to enhanced)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Old way - no way to show high coverage but low intensity events (is 45% coverage of mostly weak tornadoes worthy of a high risk?)</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3aec1adc72b_3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3" name="Google Shape;413;g3aec1adc72b_3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Old way - 3 ways to get enhanced. New way (8 ways to get to enhanced)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Old way - no way to show high coverage but low intensity events (is 60% coverage of mostly 58-70 mph winds worthy of a moderate?)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3aec1adc72b_3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1" name="Google Shape;431;g3aec1adc72b_3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Old way - 3 ways to get enhanced. New way (6 ways to get to enhanced)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Old way - no way to show high coverage but low intensity events (is 60% coverage of mostly 1 inch hail worthy of a moderate?)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3a6dbd78a9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9" name="Google Shape;449;g3a6dbd78a99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Old way - 3 ways to get enhanced. New way (6 ways to get to enhanced)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Old way - no way to show high coverage but low intensity events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ae31215597_1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g3ae31215597_1_2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a:solidFill>
                  <a:schemeClr val="dk1"/>
                </a:solidFill>
              </a:rPr>
              <a:t>It is crucial to understand that the standard outlook categories—Marginal, Slight, Enhanced, Moderate, and High—are </a:t>
            </a:r>
            <a:r>
              <a:rPr b="1" lang="en">
                <a:solidFill>
                  <a:schemeClr val="dk1"/>
                </a:solidFill>
              </a:rPr>
              <a:t>unchanged</a:t>
            </a:r>
            <a:r>
              <a:rPr lang="en">
                <a:solidFill>
                  <a:schemeClr val="dk1"/>
                </a:solidFill>
              </a:rPr>
              <a:t>. An "Enhanced" risk in 2025 will mean the same thing in 2026. However, we will continue to deemphasize the words and put more focus on the colors and numbers. </a:t>
            </a:r>
            <a:r>
              <a:rPr lang="en">
                <a:solidFill>
                  <a:schemeClr val="dk1"/>
                </a:solidFill>
              </a:rPr>
              <a:t>The frequency of these outlook areas should remain the same.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SzPts val="1100"/>
              <a:buNone/>
            </a:pPr>
            <a:r>
              <a:rPr b="1" lang="en">
                <a:solidFill>
                  <a:schemeClr val="dk1"/>
                </a:solidFill>
              </a:rPr>
              <a:t>What is New:</a:t>
            </a:r>
            <a:r>
              <a:rPr lang="en">
                <a:solidFill>
                  <a:schemeClr val="dk1"/>
                </a:solidFill>
              </a:rPr>
              <a:t> We are adding </a:t>
            </a:r>
            <a:r>
              <a:rPr b="1" lang="en">
                <a:solidFill>
                  <a:schemeClr val="dk1"/>
                </a:solidFill>
              </a:rPr>
              <a:t>Intensity Information</a:t>
            </a:r>
            <a:r>
              <a:rPr lang="en">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The Benefit:</a:t>
            </a:r>
            <a:r>
              <a:rPr lang="en">
                <a:solidFill>
                  <a:schemeClr val="dk1"/>
                </a:solidFill>
              </a:rPr>
              <a:t> This addition allows us to highlight the "conditional potential" for serious impacts. We will now have multiple intensity levels available for Day 1, 2, and 3 forecasts.</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3c8013a213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7" name="Google Shape;467;g3c8013a213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This is a great forecast outcome, but not all are this close to being perfect.  However, most bigger events are reasonably close.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3c8013a213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0" name="Google Shape;480;g3c8013a213b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This is a great forecast outcome, but not all are this close to being perfect.  However, most bigger events are reasonably close.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3c8013a213b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3" name="Google Shape;493;g3c8013a213b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This is a great forecast outcome, but not all are this close to being perfect.  However, most bigger events are reasonably close.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3c8013a213b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6" name="Google Shape;506;g3c8013a213b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This is a great forecast outcome, but not all are this close to being perfect.  However, most bigger events are reasonably close.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3aec1adc72b_3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9" name="Google Shape;519;g3aec1adc72b_3_2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We will now look at how these forecasts appear in real-time operations versus the operational outlooks.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3aec1adc72b_3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3" name="Google Shape;533;g3aec1adc72b_3_2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3aec1adc72b_3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1" name="Google Shape;561;g3aec1adc72b_3_2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3aec1adc72b_3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5" name="Google Shape;585;g3aec1adc72b_3_2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3aec1adc72b_3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8" name="Google Shape;608;g3aec1adc72b_3_2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3aec1adc72b_3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0" name="Google Shape;630;g3aec1adc72b_3_2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bf84209a2e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g3bf84209a2e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This is the April 27, 2011 Super Outbreak</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CIG1 (Think EF2+).</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CIG2 (Think EF3+).</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CIG3. This indicates a "Historic Outbreak" potential, or what we should think of as EF4+ risk.</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Clarity:</a:t>
            </a:r>
            <a:r>
              <a:rPr lang="en">
                <a:solidFill>
                  <a:schemeClr val="dk1"/>
                </a:solidFill>
              </a:rPr>
              <a:t> This map clearly communicates the extreme nature of the risk in the center of the outlook area.</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3aec1adc72b_3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0" name="Google Shape;650;g3aec1adc72b_3_2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3aec1adc72b_3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2" name="Google Shape;682;g3aec1adc72b_3_3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3aec1adc72b_3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8" name="Google Shape;708;g3aec1adc72b_3_3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3aec1adc72b_3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3" name="Google Shape;733;g3aec1adc72b_3_3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3a6dbd78a99_1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0" name="Google Shape;760;g3a6dbd78a99_1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3b059887bf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4" name="Google Shape;774;g3b059887bf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36f5bcd1301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8" name="Google Shape;788;g36f5bcd1301_0_2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9171c16d9d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g39171c16d9d_1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The Key Shift:</a:t>
            </a:r>
            <a:r>
              <a:rPr lang="en">
                <a:solidFill>
                  <a:schemeClr val="dk1"/>
                </a:solidFill>
              </a:rPr>
              <a:t> You no longer need a 10% probability area to highlight significant potential.</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"First Guess":</a:t>
            </a:r>
            <a:r>
              <a:rPr lang="en">
                <a:solidFill>
                  <a:schemeClr val="dk1"/>
                </a:solidFill>
              </a:rPr>
              <a:t> We use storm environment and storm mode as a "first guess" to assign these intensity levels.</a:t>
            </a:r>
            <a:endParaRPr>
              <a:solidFill>
                <a:schemeClr val="dk1"/>
              </a:solidFill>
            </a:endParaRPr>
          </a:p>
          <a:p>
            <a:pPr indent="0" lvl="0" marL="0" rtl="0" algn="l">
              <a:spcBef>
                <a:spcPts val="0"/>
              </a:spcBef>
              <a:spcAft>
                <a:spcPts val="0"/>
              </a:spcAft>
              <a:buSzPts val="1100"/>
              <a:buNone/>
            </a:pPr>
            <a:r>
              <a:rPr b="1" lang="en">
                <a:solidFill>
                  <a:schemeClr val="dk1"/>
                </a:solidFill>
              </a:rPr>
              <a:t>The Definition:</a:t>
            </a:r>
            <a:r>
              <a:rPr lang="en">
                <a:solidFill>
                  <a:schemeClr val="dk1"/>
                </a:solidFill>
              </a:rPr>
              <a:t> The forecast answers this question: "If a tornado occurs, what is the probability it will be significant (EF2+)?".</a:t>
            </a:r>
            <a:endParaRPr>
              <a:solidFill>
                <a:schemeClr val="dk1"/>
              </a:solidFill>
            </a:endParaRPr>
          </a:p>
          <a:p>
            <a:pPr indent="0" lvl="0" marL="0" rtl="0" algn="l">
              <a:spcBef>
                <a:spcPts val="0"/>
              </a:spcBef>
              <a:spcAft>
                <a:spcPts val="0"/>
              </a:spcAft>
              <a:buSzPts val="1100"/>
              <a:buNone/>
            </a:pPr>
            <a:r>
              <a:t/>
            </a:r>
            <a:endParaRPr>
              <a:solidFill>
                <a:schemeClr val="dk1"/>
              </a:solidFill>
            </a:endParaRPr>
          </a:p>
          <a:p>
            <a:pPr indent="0" lvl="0" marL="0" rtl="0" algn="l">
              <a:spcBef>
                <a:spcPts val="0"/>
              </a:spcBef>
              <a:spcAft>
                <a:spcPts val="0"/>
              </a:spcAft>
              <a:buSzPts val="1100"/>
              <a:buNone/>
            </a:pPr>
            <a:r>
              <a:rPr lang="en">
                <a:solidFill>
                  <a:schemeClr val="dk1"/>
                </a:solidFill>
              </a:rPr>
              <a:t>The Climatology for EF2 tornadoes is around 15%. Therefore, a day with no sig area is implying the threat for significant tornadoes is less than climatology. </a:t>
            </a:r>
            <a:endParaRPr>
              <a:solidFill>
                <a:schemeClr val="dk1"/>
              </a:solidFill>
            </a:endParaRPr>
          </a:p>
          <a:p>
            <a:pPr indent="0" lvl="0" marL="457200" rtl="0" algn="l">
              <a:lnSpc>
                <a:spcPct val="115000"/>
              </a:lnSpc>
              <a:spcBef>
                <a:spcPts val="1200"/>
              </a:spcBef>
              <a:spcAft>
                <a:spcPts val="0"/>
              </a:spcAft>
              <a:buNone/>
            </a:pPr>
            <a:r>
              <a:t/>
            </a:r>
            <a:endParaRPr>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bf84209a2e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g3bf84209a2e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a:solidFill>
                  <a:schemeClr val="dk1"/>
                </a:solidFill>
              </a:rPr>
              <a:t>It is crucial to understand that the standard outlook categories—Marginal, Slight, Enhanced, Moderate, and High—are </a:t>
            </a:r>
            <a:r>
              <a:rPr b="1" lang="en">
                <a:solidFill>
                  <a:schemeClr val="dk1"/>
                </a:solidFill>
              </a:rPr>
              <a:t>unchanged</a:t>
            </a:r>
            <a:r>
              <a:rPr lang="en">
                <a:solidFill>
                  <a:schemeClr val="dk1"/>
                </a:solidFill>
              </a:rPr>
              <a:t>. An "Enhanced" risk in 2025 will mean the same thing in 2026. However, we will continue to deemphasize the words and put more focus on the colors and numbers. The frequency of these outlook areas should remain the same.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SzPts val="1100"/>
              <a:buNone/>
            </a:pPr>
            <a:r>
              <a:rPr b="1" lang="en">
                <a:solidFill>
                  <a:schemeClr val="dk1"/>
                </a:solidFill>
              </a:rPr>
              <a:t>What is New:</a:t>
            </a:r>
            <a:r>
              <a:rPr lang="en">
                <a:solidFill>
                  <a:schemeClr val="dk1"/>
                </a:solidFill>
              </a:rPr>
              <a:t> We are adding </a:t>
            </a:r>
            <a:r>
              <a:rPr b="1" lang="en">
                <a:solidFill>
                  <a:schemeClr val="dk1"/>
                </a:solidFill>
              </a:rPr>
              <a:t>Intensity Information</a:t>
            </a:r>
            <a:r>
              <a:rPr lang="en">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The Benefit:</a:t>
            </a:r>
            <a:r>
              <a:rPr lang="en">
                <a:solidFill>
                  <a:schemeClr val="dk1"/>
                </a:solidFill>
              </a:rPr>
              <a:t> This addition allows us to highlight the "conditional potential" for serious impacts. We will now have multiple intensity levels available for Day 1, 2, and 3 forecasts.</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ae31215597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g3ae31215597_1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rPr>
              <a:t>Current Definitions:</a:t>
            </a:r>
            <a:r>
              <a:rPr lang="en">
                <a:solidFill>
                  <a:schemeClr val="dk1"/>
                </a:solidFill>
              </a:rPr>
              <a:t> Currently, we define "Significant" severe weather as EF2+ tornadoes, 65+ knot winds, or 2+ inch hail. Crucially, displaying this intensity currently requires a 10% coverage probability.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SzPts val="1100"/>
              <a:buNone/>
            </a:pPr>
            <a:r>
              <a:rPr b="1" lang="en">
                <a:solidFill>
                  <a:schemeClr val="dk1"/>
                </a:solidFill>
              </a:rPr>
              <a:t>The "Binary Trap":</a:t>
            </a:r>
            <a:r>
              <a:rPr lang="en">
                <a:solidFill>
                  <a:schemeClr val="dk1"/>
                </a:solidFill>
              </a:rPr>
              <a:t> This creates confusion. We call it the "Binary Trap" because the current "SIG" label treats an EF2 tornado exactly the same as an EF5 tornado—there is no distinction for higher-end events.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The "Coverage Trap":</a:t>
            </a:r>
            <a:r>
              <a:rPr lang="en">
                <a:solidFill>
                  <a:schemeClr val="dk1"/>
                </a:solidFill>
              </a:rPr>
              <a:t> Furthermore, if we have a high-intensity environment but low coverage (under 10%), we are mathematically blocked from sharing that intensity information with the public.</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9171c16d9d_1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g39171c16d9d_1_2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"Essentially, we are making official what SPC has been doing implicitly for years. We are moving away from simple 'Yes/No' severe weather detection. Instead, we are looking at the specific combination of storm environment and storm mode—like supercells in a high STP area—to forecast a 'distribution' of events. This allows us to predict the actual intensity and number of tornadoes, rather than just the probability of one occurring."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9171c16d9d_1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g39171c16d9d_1_2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Defining CIGs:</a:t>
            </a:r>
            <a:r>
              <a:rPr lang="en">
                <a:solidFill>
                  <a:schemeClr val="dk1"/>
                </a:solidFill>
              </a:rPr>
              <a:t> We have analyzed 20 years of tornado intensities to create </a:t>
            </a:r>
            <a:r>
              <a:rPr b="1" lang="en">
                <a:solidFill>
                  <a:schemeClr val="dk1"/>
                </a:solidFill>
              </a:rPr>
              <a:t>Conditional Intensity Groups (CIGs)</a:t>
            </a:r>
            <a:r>
              <a:rPr lang="en">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The Tiers:</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&lt;CIG1 (Below Climo):</a:t>
            </a:r>
            <a:r>
              <a:rPr lang="en">
                <a:solidFill>
                  <a:schemeClr val="dk1"/>
                </a:solidFill>
              </a:rPr>
              <a:t> The vast majority of tornadoes here are EF0 or EF1.</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CIG1 (Above Climo):</a:t>
            </a:r>
            <a:r>
              <a:rPr lang="en">
                <a:solidFill>
                  <a:schemeClr val="dk1"/>
                </a:solidFill>
              </a:rPr>
              <a:t> Here, we see a jump. The likelihood of EF3+ tornadoes is 5.5 times higher than the baseline.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CIG2 (Double Climo):</a:t>
            </a:r>
            <a:r>
              <a:rPr lang="en">
                <a:solidFill>
                  <a:schemeClr val="dk1"/>
                </a:solidFill>
              </a:rPr>
              <a:t> The risk doubles again. EF3+ likelihood is 11x the baseline.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CIG3 (Historic Outbreak):</a:t>
            </a:r>
            <a:r>
              <a:rPr lang="en">
                <a:solidFill>
                  <a:schemeClr val="dk1"/>
                </a:solidFill>
              </a:rPr>
              <a:t> In these environments, nearly 40% of tornadoes are significant, and the risk of EF4+ events is 37 times higher than usual.</a:t>
            </a:r>
            <a:endParaRPr>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bfcf97385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g3bfcf97385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Defining CIGs:</a:t>
            </a:r>
            <a:r>
              <a:rPr lang="en">
                <a:solidFill>
                  <a:schemeClr val="dk1"/>
                </a:solidFill>
              </a:rPr>
              <a:t> We have analyzed 20 years of tornado intensities to create </a:t>
            </a:r>
            <a:r>
              <a:rPr b="1" lang="en">
                <a:solidFill>
                  <a:schemeClr val="dk1"/>
                </a:solidFill>
              </a:rPr>
              <a:t>Conditional Intensity Groups (CIGs)</a:t>
            </a:r>
            <a:r>
              <a:rPr lang="en">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The Tiers:</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&lt;CIG1 (Below Climo):</a:t>
            </a:r>
            <a:r>
              <a:rPr lang="en">
                <a:solidFill>
                  <a:schemeClr val="dk1"/>
                </a:solidFill>
              </a:rPr>
              <a:t> The vast majority of tornadoes here are EF0 or EF1.</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CIG1 (Above Climo):</a:t>
            </a:r>
            <a:r>
              <a:rPr lang="en">
                <a:solidFill>
                  <a:schemeClr val="dk1"/>
                </a:solidFill>
              </a:rPr>
              <a:t> Here, we see a jump. The likelihood of EF3+ tornadoes is 5.5 times higher than the baseline.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CIG2 (Double Climo):</a:t>
            </a:r>
            <a:r>
              <a:rPr lang="en">
                <a:solidFill>
                  <a:schemeClr val="dk1"/>
                </a:solidFill>
              </a:rPr>
              <a:t> The risk doubles again. EF3+ likelihood is 11x the baseline.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CIG3 (Historic Outbreak):</a:t>
            </a:r>
            <a:r>
              <a:rPr lang="en">
                <a:solidFill>
                  <a:schemeClr val="dk1"/>
                </a:solidFill>
              </a:rPr>
              <a:t> In these environments, nearly 40% of tornadoes are significant, and the risk of EF4+ events is 37 times higher than usual.</a:t>
            </a:r>
            <a:endParaRPr>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2" name="Google Shape;52;p13"/>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5" name="Google Shape;55;p13"/>
          <p:cNvSpPr txBox="1"/>
          <p:nvPr>
            <p:ph idx="12" type="sldNum"/>
          </p:nvPr>
        </p:nvSpPr>
        <p:spPr>
          <a:xfrm>
            <a:off x="6573483" y="4776835"/>
            <a:ext cx="11748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png"/><Relationship Id="rId4" Type="http://schemas.openxmlformats.org/officeDocument/2006/relationships/image" Target="../media/image3.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4.png"/><Relationship Id="rId5" Type="http://schemas.openxmlformats.org/officeDocument/2006/relationships/image" Target="../media/image3.png"/><Relationship Id="rId6"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22.png"/><Relationship Id="rId5" Type="http://schemas.openxmlformats.org/officeDocument/2006/relationships/image" Target="../media/image3.png"/><Relationship Id="rId6"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3.png"/><Relationship Id="rId5" Type="http://schemas.openxmlformats.org/officeDocument/2006/relationships/image" Target="../media/image3.png"/><Relationship Id="rId6"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25.png"/><Relationship Id="rId7"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26.png"/><Relationship Id="rId7"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30.png"/><Relationship Id="rId7"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5.png"/><Relationship Id="rId4" Type="http://schemas.openxmlformats.org/officeDocument/2006/relationships/image" Target="../media/image29.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33.png"/><Relationship Id="rId7"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35.png"/><Relationship Id="rId7"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5.png"/><Relationship Id="rId4" Type="http://schemas.openxmlformats.org/officeDocument/2006/relationships/image" Target="../media/image38.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1.png"/><Relationship Id="rId7" Type="http://schemas.openxmlformats.org/officeDocument/2006/relationships/image" Target="../media/image3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3.png"/><Relationship Id="rId7"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42.png"/><Relationship Id="rId4" Type="http://schemas.openxmlformats.org/officeDocument/2006/relationships/hyperlink" Target="mailto:richard.thompson@noaa.gov" TargetMode="External"/><Relationship Id="rId5" Type="http://schemas.openxmlformats.org/officeDocument/2006/relationships/hyperlink" Target="mailto:evan.bentley@noaa.gov" TargetMode="External"/><Relationship Id="rId6"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gif"/><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12.png"/><Relationship Id="rId8"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10.png"/><Relationship Id="rId7" Type="http://schemas.openxmlformats.org/officeDocument/2006/relationships/image" Target="../media/image31.png"/><Relationship Id="rId8"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6.png"/><Relationship Id="rId7" Type="http://schemas.openxmlformats.org/officeDocument/2006/relationships/image" Target="../media/image8.png"/><Relationship Id="rId8"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59" name="Shape 59"/>
        <p:cNvGrpSpPr/>
        <p:nvPr/>
      </p:nvGrpSpPr>
      <p:grpSpPr>
        <a:xfrm>
          <a:off x="0" y="0"/>
          <a:ext cx="0" cy="0"/>
          <a:chOff x="0" y="0"/>
          <a:chExt cx="0" cy="0"/>
        </a:xfrm>
      </p:grpSpPr>
      <p:pic>
        <p:nvPicPr>
          <p:cNvPr id="60" name="Google Shape;60;p14" title="US-StormPredictionCenter-Logo.svg (3).png"/>
          <p:cNvPicPr preferRelativeResize="0"/>
          <p:nvPr/>
        </p:nvPicPr>
        <p:blipFill>
          <a:blip r:embed="rId3">
            <a:alphaModFix amt="15000"/>
          </a:blip>
          <a:stretch>
            <a:fillRect/>
          </a:stretch>
        </p:blipFill>
        <p:spPr>
          <a:xfrm>
            <a:off x="0" y="396240"/>
            <a:ext cx="9144000" cy="4351020"/>
          </a:xfrm>
          <a:prstGeom prst="rect">
            <a:avLst/>
          </a:prstGeom>
          <a:noFill/>
          <a:ln>
            <a:noFill/>
          </a:ln>
        </p:spPr>
      </p:pic>
      <p:pic>
        <p:nvPicPr>
          <p:cNvPr id="61" name="Google Shape;61;p14"/>
          <p:cNvPicPr preferRelativeResize="0"/>
          <p:nvPr/>
        </p:nvPicPr>
        <p:blipFill rotWithShape="1">
          <a:blip r:embed="rId4">
            <a:alphaModFix/>
          </a:blip>
          <a:srcRect b="14408" l="8517" r="0" t="17817"/>
          <a:stretch/>
        </p:blipFill>
        <p:spPr>
          <a:xfrm>
            <a:off x="8391769" y="4788155"/>
            <a:ext cx="735237" cy="338425"/>
          </a:xfrm>
          <a:prstGeom prst="rect">
            <a:avLst/>
          </a:prstGeom>
          <a:noFill/>
          <a:ln>
            <a:noFill/>
          </a:ln>
        </p:spPr>
      </p:pic>
      <p:pic>
        <p:nvPicPr>
          <p:cNvPr id="62" name="Google Shape;62;p14" title="NOAANWSLogos.png"/>
          <p:cNvPicPr preferRelativeResize="0"/>
          <p:nvPr/>
        </p:nvPicPr>
        <p:blipFill>
          <a:blip r:embed="rId5">
            <a:alphaModFix/>
          </a:blip>
          <a:stretch>
            <a:fillRect/>
          </a:stretch>
        </p:blipFill>
        <p:spPr>
          <a:xfrm>
            <a:off x="16912" y="4788156"/>
            <a:ext cx="676824" cy="338425"/>
          </a:xfrm>
          <a:prstGeom prst="rect">
            <a:avLst/>
          </a:prstGeom>
          <a:noFill/>
          <a:ln>
            <a:noFill/>
          </a:ln>
        </p:spPr>
      </p:pic>
      <p:sp>
        <p:nvSpPr>
          <p:cNvPr id="63" name="Google Shape;63;p14"/>
          <p:cNvSpPr txBox="1"/>
          <p:nvPr/>
        </p:nvSpPr>
        <p:spPr>
          <a:xfrm>
            <a:off x="118350" y="1234000"/>
            <a:ext cx="4356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000"/>
              </a:spcAft>
              <a:buNone/>
            </a:pPr>
            <a:r>
              <a:t/>
            </a:r>
            <a:endParaRPr/>
          </a:p>
        </p:txBody>
      </p:sp>
      <p:cxnSp>
        <p:nvCxnSpPr>
          <p:cNvPr id="64" name="Google Shape;64;p14"/>
          <p:cNvCxnSpPr/>
          <p:nvPr/>
        </p:nvCxnSpPr>
        <p:spPr>
          <a:xfrm>
            <a:off x="0" y="4745900"/>
            <a:ext cx="9170400" cy="0"/>
          </a:xfrm>
          <a:prstGeom prst="straightConnector1">
            <a:avLst/>
          </a:prstGeom>
          <a:noFill/>
          <a:ln cap="flat" cmpd="sng" w="9525">
            <a:solidFill>
              <a:srgbClr val="DBDFE4"/>
            </a:solidFill>
            <a:prstDash val="solid"/>
            <a:round/>
            <a:headEnd len="med" w="med" type="none"/>
            <a:tailEnd len="med" w="med" type="none"/>
          </a:ln>
        </p:spPr>
      </p:cxnSp>
      <p:sp>
        <p:nvSpPr>
          <p:cNvPr id="65" name="Google Shape;65;p14"/>
          <p:cNvSpPr txBox="1"/>
          <p:nvPr>
            <p:ph idx="12" type="sldNum"/>
          </p:nvPr>
        </p:nvSpPr>
        <p:spPr>
          <a:xfrm>
            <a:off x="4310859" y="4745892"/>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400">
                <a:solidFill>
                  <a:srgbClr val="9CA3AF"/>
                </a:solidFill>
              </a:rPr>
              <a:t>‹#›</a:t>
            </a:fld>
            <a:endParaRPr b="1" sz="1400">
              <a:solidFill>
                <a:srgbClr val="9CA3AF"/>
              </a:solidFill>
            </a:endParaRPr>
          </a:p>
        </p:txBody>
      </p:sp>
      <p:sp>
        <p:nvSpPr>
          <p:cNvPr id="66" name="Google Shape;66;p14"/>
          <p:cNvSpPr txBox="1"/>
          <p:nvPr>
            <p:ph type="ctrTitle"/>
          </p:nvPr>
        </p:nvSpPr>
        <p:spPr>
          <a:xfrm>
            <a:off x="-75" y="66074"/>
            <a:ext cx="9144000" cy="10641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sz="3366">
                <a:solidFill>
                  <a:srgbClr val="F5F5F5"/>
                </a:solidFill>
                <a:latin typeface="Roboto"/>
                <a:ea typeface="Roboto"/>
                <a:cs typeface="Roboto"/>
                <a:sym typeface="Roboto"/>
              </a:rPr>
              <a:t>Adding Intensity Information to SPC Outlooks</a:t>
            </a:r>
            <a:endParaRPr sz="3366">
              <a:solidFill>
                <a:srgbClr val="F5F5F5"/>
              </a:solidFill>
              <a:latin typeface="Roboto"/>
              <a:ea typeface="Roboto"/>
              <a:cs typeface="Roboto"/>
              <a:sym typeface="Roboto"/>
            </a:endParaRPr>
          </a:p>
          <a:p>
            <a:pPr indent="0" lvl="0" marL="0" rtl="0" algn="ctr">
              <a:lnSpc>
                <a:spcPct val="100000"/>
              </a:lnSpc>
              <a:spcBef>
                <a:spcPts val="0"/>
              </a:spcBef>
              <a:spcAft>
                <a:spcPts val="0"/>
              </a:spcAft>
              <a:buSzPts val="5200"/>
              <a:buNone/>
            </a:pPr>
            <a:r>
              <a:rPr lang="en" sz="1555">
                <a:solidFill>
                  <a:srgbClr val="9CA3AF"/>
                </a:solidFill>
                <a:latin typeface="Roboto"/>
                <a:ea typeface="Roboto"/>
                <a:cs typeface="Roboto"/>
                <a:sym typeface="Roboto"/>
              </a:rPr>
              <a:t>Utilizing conditional intensity to better quantify probabilistic threat by severe weather intensity</a:t>
            </a:r>
            <a:endParaRPr sz="1555">
              <a:solidFill>
                <a:srgbClr val="9CA3AF"/>
              </a:solidFill>
            </a:endParaRPr>
          </a:p>
        </p:txBody>
      </p:sp>
      <p:sp>
        <p:nvSpPr>
          <p:cNvPr id="67" name="Google Shape;67;p14"/>
          <p:cNvSpPr txBox="1"/>
          <p:nvPr/>
        </p:nvSpPr>
        <p:spPr>
          <a:xfrm>
            <a:off x="10022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Storm Prediction Center</a:t>
            </a:r>
            <a:endParaRPr/>
          </a:p>
        </p:txBody>
      </p:sp>
      <p:sp>
        <p:nvSpPr>
          <p:cNvPr id="68" name="Google Shape;68;p14"/>
          <p:cNvSpPr txBox="1"/>
          <p:nvPr/>
        </p:nvSpPr>
        <p:spPr>
          <a:xfrm>
            <a:off x="51680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Norman, OK</a:t>
            </a:r>
            <a:endParaRPr/>
          </a:p>
        </p:txBody>
      </p:sp>
      <p:sp>
        <p:nvSpPr>
          <p:cNvPr id="69" name="Google Shape;69;p14"/>
          <p:cNvSpPr/>
          <p:nvPr/>
        </p:nvSpPr>
        <p:spPr>
          <a:xfrm>
            <a:off x="2366350" y="1771225"/>
            <a:ext cx="3993000" cy="1472100"/>
          </a:xfrm>
          <a:prstGeom prst="rect">
            <a:avLst/>
          </a:prstGeom>
          <a:gradFill>
            <a:gsLst>
              <a:gs pos="0">
                <a:srgbClr val="FFFFFF">
                  <a:alpha val="25098"/>
                  <a:alpha val="10000"/>
                </a:srgbClr>
              </a:gs>
              <a:gs pos="100000">
                <a:srgbClr val="FFFFFF">
                  <a:alpha val="5098"/>
                  <a:alpha val="10000"/>
                </a:srgbClr>
              </a:gs>
            </a:gsLst>
            <a:lin ang="2700006" scaled="0"/>
          </a:gradFill>
          <a:ln cap="flat" cmpd="sng" w="9525">
            <a:solidFill>
              <a:srgbClr val="CCCCCC"/>
            </a:solidFill>
            <a:prstDash val="solid"/>
            <a:round/>
            <a:headEnd len="sm" w="sm" type="none"/>
            <a:tailEnd len="sm" w="sm" type="none"/>
          </a:ln>
          <a:effectLst>
            <a:outerShdw blurRad="300038" rotWithShape="0" algn="bl" dir="2700000" dist="47625">
              <a:srgbClr val="000000">
                <a:alpha val="4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5EB8FF"/>
                </a:solidFill>
                <a:latin typeface="Roboto"/>
                <a:ea typeface="Roboto"/>
                <a:cs typeface="Roboto"/>
                <a:sym typeface="Roboto"/>
              </a:rPr>
              <a:t>Rich Thompson</a:t>
            </a:r>
            <a:endParaRPr sz="2000">
              <a:solidFill>
                <a:srgbClr val="5EB8FF"/>
              </a:solidFill>
              <a:latin typeface="Roboto"/>
              <a:ea typeface="Roboto"/>
              <a:cs typeface="Roboto"/>
              <a:sym typeface="Roboto"/>
            </a:endParaRPr>
          </a:p>
          <a:p>
            <a:pPr indent="0" lvl="0" marL="0" rtl="0" algn="ctr">
              <a:spcBef>
                <a:spcPts val="1000"/>
              </a:spcBef>
              <a:spcAft>
                <a:spcPts val="0"/>
              </a:spcAft>
              <a:buNone/>
            </a:pPr>
            <a:r>
              <a:rPr lang="en" sz="1600">
                <a:solidFill>
                  <a:srgbClr val="F5F5F5"/>
                </a:solidFill>
                <a:latin typeface="Roboto"/>
                <a:ea typeface="Roboto"/>
                <a:cs typeface="Roboto"/>
                <a:sym typeface="Roboto"/>
              </a:rPr>
              <a:t>Chief of Forecast Operations</a:t>
            </a:r>
            <a:endParaRPr sz="1600">
              <a:solidFill>
                <a:srgbClr val="F5F5F5"/>
              </a:solidFill>
              <a:latin typeface="Roboto"/>
              <a:ea typeface="Roboto"/>
              <a:cs typeface="Roboto"/>
              <a:sym typeface="Roboto"/>
            </a:endParaRPr>
          </a:p>
          <a:p>
            <a:pPr indent="0" lvl="0" marL="0" rtl="0" algn="ctr">
              <a:spcBef>
                <a:spcPts val="1000"/>
              </a:spcBef>
              <a:spcAft>
                <a:spcPts val="0"/>
              </a:spcAft>
              <a:buNone/>
            </a:pPr>
            <a:r>
              <a:rPr lang="en" sz="1600">
                <a:solidFill>
                  <a:srgbClr val="F5F5F5"/>
                </a:solidFill>
                <a:latin typeface="Roboto"/>
                <a:ea typeface="Roboto"/>
                <a:cs typeface="Roboto"/>
                <a:sym typeface="Roboto"/>
              </a:rPr>
              <a:t>Storm Prediction Center</a:t>
            </a:r>
            <a:endParaRPr sz="1600">
              <a:solidFill>
                <a:srgbClr val="F5F5F5"/>
              </a:solidFill>
              <a:latin typeface="Roboto"/>
              <a:ea typeface="Roboto"/>
              <a:cs typeface="Roboto"/>
              <a:sym typeface="Roboto"/>
            </a:endParaRPr>
          </a:p>
          <a:p>
            <a:pPr indent="0" lvl="0" marL="0" rtl="0" algn="ctr">
              <a:spcBef>
                <a:spcPts val="1000"/>
              </a:spcBef>
              <a:spcAft>
                <a:spcPts val="0"/>
              </a:spcAft>
              <a:buNone/>
            </a:pPr>
            <a:r>
              <a:t/>
            </a:r>
            <a:endParaRPr sz="2000">
              <a:solidFill>
                <a:srgbClr val="F5F5F5"/>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233" name="Shape 233"/>
        <p:cNvGrpSpPr/>
        <p:nvPr/>
      </p:nvGrpSpPr>
      <p:grpSpPr>
        <a:xfrm>
          <a:off x="0" y="0"/>
          <a:ext cx="0" cy="0"/>
          <a:chOff x="0" y="0"/>
          <a:chExt cx="0" cy="0"/>
        </a:xfrm>
      </p:grpSpPr>
      <p:pic>
        <p:nvPicPr>
          <p:cNvPr id="234" name="Google Shape;234;p23" title="US-StormPredictionCenter-Logo.svg (2).png"/>
          <p:cNvPicPr preferRelativeResize="0"/>
          <p:nvPr/>
        </p:nvPicPr>
        <p:blipFill>
          <a:blip r:embed="rId3">
            <a:alphaModFix amt="15000"/>
          </a:blip>
          <a:stretch>
            <a:fillRect/>
          </a:stretch>
        </p:blipFill>
        <p:spPr>
          <a:xfrm>
            <a:off x="13200" y="396240"/>
            <a:ext cx="9144000" cy="4351020"/>
          </a:xfrm>
          <a:prstGeom prst="rect">
            <a:avLst/>
          </a:prstGeom>
          <a:noFill/>
          <a:ln>
            <a:noFill/>
          </a:ln>
        </p:spPr>
      </p:pic>
      <p:pic>
        <p:nvPicPr>
          <p:cNvPr id="235" name="Google Shape;235;p23" title="Chart"/>
          <p:cNvPicPr preferRelativeResize="0"/>
          <p:nvPr/>
        </p:nvPicPr>
        <p:blipFill>
          <a:blip r:embed="rId4">
            <a:alphaModFix/>
          </a:blip>
          <a:stretch>
            <a:fillRect/>
          </a:stretch>
        </p:blipFill>
        <p:spPr>
          <a:xfrm>
            <a:off x="3415201" y="1034750"/>
            <a:ext cx="5688225" cy="3668899"/>
          </a:xfrm>
          <a:prstGeom prst="rect">
            <a:avLst/>
          </a:prstGeom>
          <a:noFill/>
          <a:ln>
            <a:noFill/>
          </a:ln>
        </p:spPr>
      </p:pic>
      <p:pic>
        <p:nvPicPr>
          <p:cNvPr id="236" name="Google Shape;236;p23"/>
          <p:cNvPicPr preferRelativeResize="0"/>
          <p:nvPr/>
        </p:nvPicPr>
        <p:blipFill rotWithShape="1">
          <a:blip r:embed="rId5">
            <a:alphaModFix/>
          </a:blip>
          <a:srcRect b="14408" l="8517" r="0" t="17817"/>
          <a:stretch/>
        </p:blipFill>
        <p:spPr>
          <a:xfrm>
            <a:off x="8391769" y="4788155"/>
            <a:ext cx="735237" cy="338425"/>
          </a:xfrm>
          <a:prstGeom prst="rect">
            <a:avLst/>
          </a:prstGeom>
          <a:noFill/>
          <a:ln>
            <a:noFill/>
          </a:ln>
        </p:spPr>
      </p:pic>
      <p:pic>
        <p:nvPicPr>
          <p:cNvPr id="237" name="Google Shape;237;p23" title="NOAANWSLogos.png"/>
          <p:cNvPicPr preferRelativeResize="0"/>
          <p:nvPr/>
        </p:nvPicPr>
        <p:blipFill>
          <a:blip r:embed="rId6">
            <a:alphaModFix/>
          </a:blip>
          <a:stretch>
            <a:fillRect/>
          </a:stretch>
        </p:blipFill>
        <p:spPr>
          <a:xfrm>
            <a:off x="16912" y="4788156"/>
            <a:ext cx="676824" cy="338425"/>
          </a:xfrm>
          <a:prstGeom prst="rect">
            <a:avLst/>
          </a:prstGeom>
          <a:noFill/>
          <a:ln>
            <a:noFill/>
          </a:ln>
        </p:spPr>
      </p:pic>
      <p:cxnSp>
        <p:nvCxnSpPr>
          <p:cNvPr id="238" name="Google Shape;238;p23"/>
          <p:cNvCxnSpPr/>
          <p:nvPr/>
        </p:nvCxnSpPr>
        <p:spPr>
          <a:xfrm>
            <a:off x="0" y="4745900"/>
            <a:ext cx="9170400" cy="0"/>
          </a:xfrm>
          <a:prstGeom prst="straightConnector1">
            <a:avLst/>
          </a:prstGeom>
          <a:noFill/>
          <a:ln cap="flat" cmpd="sng" w="9525">
            <a:solidFill>
              <a:srgbClr val="DBDFE4"/>
            </a:solidFill>
            <a:prstDash val="solid"/>
            <a:round/>
            <a:headEnd len="med" w="med" type="none"/>
            <a:tailEnd len="med" w="med" type="none"/>
          </a:ln>
        </p:spPr>
      </p:cxnSp>
      <p:sp>
        <p:nvSpPr>
          <p:cNvPr id="239" name="Google Shape;239;p23"/>
          <p:cNvSpPr txBox="1"/>
          <p:nvPr>
            <p:ph idx="12" type="sldNum"/>
          </p:nvPr>
        </p:nvSpPr>
        <p:spPr>
          <a:xfrm>
            <a:off x="4310859" y="4745892"/>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400">
                <a:solidFill>
                  <a:srgbClr val="9CA3AF"/>
                </a:solidFill>
              </a:rPr>
              <a:t>‹#›</a:t>
            </a:fld>
            <a:endParaRPr b="1" sz="1400">
              <a:solidFill>
                <a:srgbClr val="9CA3AF"/>
              </a:solidFill>
            </a:endParaRPr>
          </a:p>
        </p:txBody>
      </p:sp>
      <p:sp>
        <p:nvSpPr>
          <p:cNvPr id="240" name="Google Shape;240;p23"/>
          <p:cNvSpPr txBox="1"/>
          <p:nvPr/>
        </p:nvSpPr>
        <p:spPr>
          <a:xfrm>
            <a:off x="10022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Storm Prediction Center</a:t>
            </a:r>
            <a:endParaRPr/>
          </a:p>
        </p:txBody>
      </p:sp>
      <p:sp>
        <p:nvSpPr>
          <p:cNvPr id="241" name="Google Shape;241;p23"/>
          <p:cNvSpPr txBox="1"/>
          <p:nvPr/>
        </p:nvSpPr>
        <p:spPr>
          <a:xfrm>
            <a:off x="51680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Norman, OK</a:t>
            </a:r>
            <a:endParaRPr/>
          </a:p>
        </p:txBody>
      </p:sp>
      <p:sp>
        <p:nvSpPr>
          <p:cNvPr id="242" name="Google Shape;242;p23"/>
          <p:cNvSpPr txBox="1"/>
          <p:nvPr>
            <p:ph type="ctrTitle"/>
          </p:nvPr>
        </p:nvSpPr>
        <p:spPr>
          <a:xfrm>
            <a:off x="-75" y="-33851"/>
            <a:ext cx="9144000" cy="10686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36046"/>
              <a:buNone/>
            </a:pPr>
            <a:r>
              <a:rPr lang="en" sz="3822">
                <a:solidFill>
                  <a:srgbClr val="F5F5F5"/>
                </a:solidFill>
                <a:latin typeface="Roboto"/>
                <a:ea typeface="Roboto"/>
                <a:cs typeface="Roboto"/>
                <a:sym typeface="Roboto"/>
              </a:rPr>
              <a:t>Target Reference Distributions</a:t>
            </a:r>
            <a:endParaRPr sz="3822">
              <a:solidFill>
                <a:srgbClr val="F5F5F5"/>
              </a:solidFill>
              <a:latin typeface="Roboto"/>
              <a:ea typeface="Roboto"/>
              <a:cs typeface="Roboto"/>
              <a:sym typeface="Roboto"/>
            </a:endParaRPr>
          </a:p>
          <a:p>
            <a:pPr indent="0" lvl="0" marL="0" rtl="0" algn="ctr">
              <a:spcBef>
                <a:spcPts val="0"/>
              </a:spcBef>
              <a:spcAft>
                <a:spcPts val="0"/>
              </a:spcAft>
              <a:buSzPct val="161937"/>
              <a:buNone/>
            </a:pPr>
            <a:r>
              <a:rPr lang="en" sz="3211">
                <a:solidFill>
                  <a:srgbClr val="FF0000"/>
                </a:solidFill>
                <a:latin typeface="Roboto"/>
                <a:ea typeface="Roboto"/>
                <a:cs typeface="Roboto"/>
                <a:sym typeface="Roboto"/>
              </a:rPr>
              <a:t>Tornado</a:t>
            </a:r>
            <a:endParaRPr sz="3211">
              <a:solidFill>
                <a:srgbClr val="FF0000"/>
              </a:solidFill>
            </a:endParaRPr>
          </a:p>
        </p:txBody>
      </p:sp>
      <p:sp>
        <p:nvSpPr>
          <p:cNvPr id="243" name="Google Shape;243;p23"/>
          <p:cNvSpPr/>
          <p:nvPr/>
        </p:nvSpPr>
        <p:spPr>
          <a:xfrm>
            <a:off x="82500" y="1337875"/>
            <a:ext cx="3463200" cy="3365700"/>
          </a:xfrm>
          <a:prstGeom prst="rect">
            <a:avLst/>
          </a:prstGeom>
          <a:gradFill>
            <a:gsLst>
              <a:gs pos="0">
                <a:srgbClr val="FFFFFF">
                  <a:alpha val="25098"/>
                  <a:alpha val="10000"/>
                </a:srgbClr>
              </a:gs>
              <a:gs pos="100000">
                <a:srgbClr val="FFFFFF">
                  <a:alpha val="5098"/>
                  <a:alpha val="10000"/>
                </a:srgbClr>
              </a:gs>
            </a:gsLst>
            <a:lin ang="2700006" scaled="0"/>
          </a:gradFill>
          <a:ln cap="flat" cmpd="sng" w="9525">
            <a:solidFill>
              <a:srgbClr val="CCCCCC"/>
            </a:solidFill>
            <a:prstDash val="solid"/>
            <a:round/>
            <a:headEnd len="sm" w="sm" type="none"/>
            <a:tailEnd len="sm" w="sm" type="none"/>
          </a:ln>
          <a:effectLst>
            <a:outerShdw blurRad="300038" rotWithShape="0" algn="bl" dir="2700000" dist="47625">
              <a:srgbClr val="000000">
                <a:alpha val="4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5EB8FF"/>
                </a:solidFill>
                <a:latin typeface="Roboto"/>
                <a:ea typeface="Roboto"/>
                <a:cs typeface="Roboto"/>
                <a:sym typeface="Roboto"/>
              </a:rPr>
              <a:t>More Intense Tornadoes Become More Frequent As Intensity Level Increases</a:t>
            </a:r>
            <a:endParaRPr sz="2000">
              <a:solidFill>
                <a:srgbClr val="5EB8FF"/>
              </a:solidFill>
              <a:latin typeface="Roboto"/>
              <a:ea typeface="Roboto"/>
              <a:cs typeface="Roboto"/>
              <a:sym typeface="Roboto"/>
            </a:endParaRPr>
          </a:p>
          <a:p>
            <a:pPr indent="0" lvl="0" marL="0" rtl="0" algn="l">
              <a:spcBef>
                <a:spcPts val="0"/>
              </a:spcBef>
              <a:spcAft>
                <a:spcPts val="0"/>
              </a:spcAft>
              <a:buNone/>
            </a:pPr>
            <a:r>
              <a:t/>
            </a:r>
            <a:endParaRPr sz="1700">
              <a:solidFill>
                <a:srgbClr val="F5F5F5"/>
              </a:solidFill>
              <a:latin typeface="Roboto"/>
              <a:ea typeface="Roboto"/>
              <a:cs typeface="Roboto"/>
              <a:sym typeface="Roboto"/>
            </a:endParaRPr>
          </a:p>
          <a:p>
            <a:pPr indent="0" lvl="0" marL="0" rtl="0" algn="l">
              <a:spcBef>
                <a:spcPts val="0"/>
              </a:spcBef>
              <a:spcAft>
                <a:spcPts val="0"/>
              </a:spcAft>
              <a:buNone/>
            </a:pPr>
            <a:r>
              <a:t/>
            </a:r>
            <a:endParaRPr sz="1700">
              <a:solidFill>
                <a:srgbClr val="F5F5F5"/>
              </a:solidFill>
              <a:latin typeface="Roboto"/>
              <a:ea typeface="Roboto"/>
              <a:cs typeface="Roboto"/>
              <a:sym typeface="Roboto"/>
            </a:endParaRPr>
          </a:p>
          <a:p>
            <a:pPr indent="0" lvl="0" marL="0" rtl="0" algn="l">
              <a:spcBef>
                <a:spcPts val="0"/>
              </a:spcBef>
              <a:spcAft>
                <a:spcPts val="0"/>
              </a:spcAft>
              <a:buNone/>
            </a:pPr>
            <a:r>
              <a:rPr lang="en" sz="1800">
                <a:solidFill>
                  <a:srgbClr val="F5F5F5"/>
                </a:solidFill>
                <a:latin typeface="Roboto"/>
                <a:ea typeface="Roboto"/>
                <a:cs typeface="Roboto"/>
                <a:sym typeface="Roboto"/>
              </a:rPr>
              <a:t>EF3+ Tornadoes cause the vast majority of fatalities (</a:t>
            </a:r>
            <a:r>
              <a:rPr lang="en" sz="1800">
                <a:solidFill>
                  <a:srgbClr val="F5F5F5"/>
                </a:solidFill>
                <a:latin typeface="Roboto"/>
                <a:ea typeface="Roboto"/>
                <a:cs typeface="Roboto"/>
                <a:sym typeface="Roboto"/>
              </a:rPr>
              <a:t>88%) and injuries (75%)</a:t>
            </a:r>
            <a:endParaRPr sz="1800">
              <a:solidFill>
                <a:srgbClr val="F5F5F5"/>
              </a:solidFill>
              <a:latin typeface="Roboto"/>
              <a:ea typeface="Roboto"/>
              <a:cs typeface="Roboto"/>
              <a:sym typeface="Roboto"/>
            </a:endParaRPr>
          </a:p>
        </p:txBody>
      </p:sp>
      <p:sp>
        <p:nvSpPr>
          <p:cNvPr id="244" name="Google Shape;244;p23"/>
          <p:cNvSpPr txBox="1"/>
          <p:nvPr/>
        </p:nvSpPr>
        <p:spPr>
          <a:xfrm>
            <a:off x="5802214" y="4425840"/>
            <a:ext cx="133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5F5F5"/>
                </a:solidFill>
                <a:latin typeface="Roboto"/>
                <a:ea typeface="Roboto"/>
                <a:cs typeface="Roboto"/>
                <a:sym typeface="Roboto"/>
              </a:rPr>
              <a:t>Intensity Level</a:t>
            </a:r>
            <a:endParaRPr sz="1100"/>
          </a:p>
        </p:txBody>
      </p:sp>
      <p:sp>
        <p:nvSpPr>
          <p:cNvPr id="245" name="Google Shape;245;p23"/>
          <p:cNvSpPr/>
          <p:nvPr/>
        </p:nvSpPr>
        <p:spPr>
          <a:xfrm rot="5400000">
            <a:off x="4866328" y="2724085"/>
            <a:ext cx="236700" cy="369300"/>
          </a:xfrm>
          <a:prstGeom prst="leftBrace">
            <a:avLst>
              <a:gd fmla="val 50000" name="adj1"/>
              <a:gd fmla="val 50000" name="adj2"/>
            </a:avLst>
          </a:prstGeom>
          <a:noFill/>
          <a:ln cap="flat" cmpd="sng" w="28575">
            <a:solidFill>
              <a:srgbClr val="3AFF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AFFF4"/>
              </a:solidFill>
              <a:highlight>
                <a:schemeClr val="dk1"/>
              </a:highlight>
              <a:latin typeface="Arial"/>
              <a:ea typeface="Arial"/>
              <a:cs typeface="Arial"/>
              <a:sym typeface="Arial"/>
            </a:endParaRPr>
          </a:p>
        </p:txBody>
      </p:sp>
      <p:sp>
        <p:nvSpPr>
          <p:cNvPr id="246" name="Google Shape;246;p23"/>
          <p:cNvSpPr txBox="1"/>
          <p:nvPr/>
        </p:nvSpPr>
        <p:spPr>
          <a:xfrm>
            <a:off x="4648785" y="2374885"/>
            <a:ext cx="7182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3AFFF4"/>
                </a:solidFill>
                <a:latin typeface="Arial"/>
                <a:ea typeface="Arial"/>
                <a:cs typeface="Arial"/>
                <a:sym typeface="Arial"/>
              </a:rPr>
              <a:t>   </a:t>
            </a:r>
            <a:r>
              <a:rPr b="1" lang="en" sz="1500">
                <a:solidFill>
                  <a:srgbClr val="3AFFF4"/>
                </a:solidFill>
              </a:rPr>
              <a:t>1</a:t>
            </a:r>
            <a:r>
              <a:rPr b="1" i="0" lang="en" sz="1500" u="none" cap="none" strike="noStrike">
                <a:solidFill>
                  <a:srgbClr val="3AFFF4"/>
                </a:solidFill>
                <a:latin typeface="Arial"/>
                <a:ea typeface="Arial"/>
                <a:cs typeface="Arial"/>
                <a:sym typeface="Arial"/>
              </a:rPr>
              <a:t>%</a:t>
            </a:r>
            <a:endParaRPr b="1" i="0" sz="1500" u="none" cap="none" strike="noStrike">
              <a:solidFill>
                <a:srgbClr val="3AFFF4"/>
              </a:solidFill>
              <a:latin typeface="Arial"/>
              <a:ea typeface="Arial"/>
              <a:cs typeface="Arial"/>
              <a:sym typeface="Arial"/>
            </a:endParaRPr>
          </a:p>
        </p:txBody>
      </p:sp>
      <p:sp>
        <p:nvSpPr>
          <p:cNvPr id="247" name="Google Shape;247;p23"/>
          <p:cNvSpPr/>
          <p:nvPr/>
        </p:nvSpPr>
        <p:spPr>
          <a:xfrm rot="5400000">
            <a:off x="5973747" y="2732612"/>
            <a:ext cx="235200" cy="354000"/>
          </a:xfrm>
          <a:prstGeom prst="leftBrace">
            <a:avLst>
              <a:gd fmla="val 50000" name="adj1"/>
              <a:gd fmla="val 50000" name="adj2"/>
            </a:avLst>
          </a:prstGeom>
          <a:noFill/>
          <a:ln cap="flat" cmpd="sng" w="28575">
            <a:solidFill>
              <a:srgbClr val="3AFF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AFFF4"/>
              </a:solidFill>
              <a:highlight>
                <a:schemeClr val="dk1"/>
              </a:highlight>
              <a:latin typeface="Arial"/>
              <a:ea typeface="Arial"/>
              <a:cs typeface="Arial"/>
              <a:sym typeface="Arial"/>
            </a:endParaRPr>
          </a:p>
        </p:txBody>
      </p:sp>
      <p:sp>
        <p:nvSpPr>
          <p:cNvPr id="248" name="Google Shape;248;p23"/>
          <p:cNvSpPr txBox="1"/>
          <p:nvPr/>
        </p:nvSpPr>
        <p:spPr>
          <a:xfrm>
            <a:off x="5695942" y="2374885"/>
            <a:ext cx="7908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3AFFF4"/>
                </a:solidFill>
                <a:latin typeface="Arial"/>
                <a:ea typeface="Arial"/>
                <a:cs typeface="Arial"/>
                <a:sym typeface="Arial"/>
              </a:rPr>
              <a:t>   </a:t>
            </a:r>
            <a:r>
              <a:rPr b="1" lang="en" sz="1500">
                <a:solidFill>
                  <a:srgbClr val="3AFFF4"/>
                </a:solidFill>
              </a:rPr>
              <a:t>6</a:t>
            </a:r>
            <a:r>
              <a:rPr b="1" i="0" lang="en" sz="1500" u="none" cap="none" strike="noStrike">
                <a:solidFill>
                  <a:srgbClr val="3AFFF4"/>
                </a:solidFill>
                <a:latin typeface="Arial"/>
                <a:ea typeface="Arial"/>
                <a:cs typeface="Arial"/>
                <a:sym typeface="Arial"/>
              </a:rPr>
              <a:t>%</a:t>
            </a:r>
            <a:endParaRPr b="1" i="0" sz="1500" u="none" cap="none" strike="noStrike">
              <a:solidFill>
                <a:srgbClr val="3AFFF4"/>
              </a:solidFill>
              <a:latin typeface="Arial"/>
              <a:ea typeface="Arial"/>
              <a:cs typeface="Arial"/>
              <a:sym typeface="Arial"/>
            </a:endParaRPr>
          </a:p>
        </p:txBody>
      </p:sp>
      <p:sp>
        <p:nvSpPr>
          <p:cNvPr id="249" name="Google Shape;249;p23"/>
          <p:cNvSpPr/>
          <p:nvPr/>
        </p:nvSpPr>
        <p:spPr>
          <a:xfrm rot="5400000">
            <a:off x="7109052" y="2711585"/>
            <a:ext cx="234900" cy="382200"/>
          </a:xfrm>
          <a:prstGeom prst="leftBrace">
            <a:avLst>
              <a:gd fmla="val 50000" name="adj1"/>
              <a:gd fmla="val 50000" name="adj2"/>
            </a:avLst>
          </a:prstGeom>
          <a:noFill/>
          <a:ln cap="flat" cmpd="sng" w="28575">
            <a:solidFill>
              <a:srgbClr val="3AFF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AFFF4"/>
              </a:solidFill>
              <a:highlight>
                <a:schemeClr val="dk1"/>
              </a:highlight>
              <a:latin typeface="Arial"/>
              <a:ea typeface="Arial"/>
              <a:cs typeface="Arial"/>
              <a:sym typeface="Arial"/>
            </a:endParaRPr>
          </a:p>
        </p:txBody>
      </p:sp>
      <p:sp>
        <p:nvSpPr>
          <p:cNvPr id="250" name="Google Shape;250;p23"/>
          <p:cNvSpPr txBox="1"/>
          <p:nvPr/>
        </p:nvSpPr>
        <p:spPr>
          <a:xfrm>
            <a:off x="6936550" y="2371360"/>
            <a:ext cx="5799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lang="en" sz="1500">
                <a:solidFill>
                  <a:srgbClr val="3AFFF4"/>
                </a:solidFill>
              </a:rPr>
              <a:t>12%</a:t>
            </a:r>
            <a:endParaRPr b="1" i="0" sz="1500" u="none" cap="none" strike="noStrike">
              <a:solidFill>
                <a:srgbClr val="3AFFF4"/>
              </a:solidFill>
              <a:latin typeface="Arial"/>
              <a:ea typeface="Arial"/>
              <a:cs typeface="Arial"/>
              <a:sym typeface="Arial"/>
            </a:endParaRPr>
          </a:p>
        </p:txBody>
      </p:sp>
      <p:sp>
        <p:nvSpPr>
          <p:cNvPr id="251" name="Google Shape;251;p23"/>
          <p:cNvSpPr/>
          <p:nvPr/>
        </p:nvSpPr>
        <p:spPr>
          <a:xfrm rot="5400000">
            <a:off x="8303827" y="2716811"/>
            <a:ext cx="226500" cy="366600"/>
          </a:xfrm>
          <a:prstGeom prst="leftBrace">
            <a:avLst>
              <a:gd fmla="val 50000" name="adj1"/>
              <a:gd fmla="val 50000" name="adj2"/>
            </a:avLst>
          </a:prstGeom>
          <a:noFill/>
          <a:ln cap="flat" cmpd="sng" w="28575">
            <a:solidFill>
              <a:srgbClr val="3AFF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AFFF4"/>
              </a:solidFill>
              <a:highlight>
                <a:schemeClr val="dk1"/>
              </a:highlight>
              <a:latin typeface="Arial"/>
              <a:ea typeface="Arial"/>
              <a:cs typeface="Arial"/>
              <a:sym typeface="Arial"/>
            </a:endParaRPr>
          </a:p>
        </p:txBody>
      </p:sp>
      <p:sp>
        <p:nvSpPr>
          <p:cNvPr id="252" name="Google Shape;252;p23"/>
          <p:cNvSpPr txBox="1"/>
          <p:nvPr/>
        </p:nvSpPr>
        <p:spPr>
          <a:xfrm>
            <a:off x="8078675" y="2371360"/>
            <a:ext cx="6768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lang="en" sz="1500">
                <a:solidFill>
                  <a:srgbClr val="3AFFF4"/>
                </a:solidFill>
              </a:rPr>
              <a:t>~20%</a:t>
            </a:r>
            <a:endParaRPr b="1" i="0" sz="1500" u="none" cap="none" strike="noStrike">
              <a:solidFill>
                <a:srgbClr val="3AFFF4"/>
              </a:solidFill>
              <a:latin typeface="Arial"/>
              <a:ea typeface="Arial"/>
              <a:cs typeface="Arial"/>
              <a:sym typeface="Arial"/>
            </a:endParaRPr>
          </a:p>
        </p:txBody>
      </p:sp>
      <p:sp>
        <p:nvSpPr>
          <p:cNvPr id="253" name="Google Shape;253;p23"/>
          <p:cNvSpPr txBox="1"/>
          <p:nvPr/>
        </p:nvSpPr>
        <p:spPr>
          <a:xfrm>
            <a:off x="6088600" y="1627113"/>
            <a:ext cx="8979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3AFFF4"/>
                </a:solidFill>
                <a:latin typeface="Roboto"/>
                <a:ea typeface="Roboto"/>
                <a:cs typeface="Roboto"/>
                <a:sym typeface="Roboto"/>
              </a:rPr>
              <a:t>EF3+ </a:t>
            </a:r>
            <a:endParaRPr>
              <a:solidFill>
                <a:srgbClr val="3AFFF4"/>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257" name="Shape 257"/>
        <p:cNvGrpSpPr/>
        <p:nvPr/>
      </p:nvGrpSpPr>
      <p:grpSpPr>
        <a:xfrm>
          <a:off x="0" y="0"/>
          <a:ext cx="0" cy="0"/>
          <a:chOff x="0" y="0"/>
          <a:chExt cx="0" cy="0"/>
        </a:xfrm>
      </p:grpSpPr>
      <p:pic>
        <p:nvPicPr>
          <p:cNvPr id="258" name="Google Shape;258;p24" title="US-StormPredictionCenter-Logo.svg (2).png"/>
          <p:cNvPicPr preferRelativeResize="0"/>
          <p:nvPr/>
        </p:nvPicPr>
        <p:blipFill>
          <a:blip r:embed="rId3">
            <a:alphaModFix amt="15000"/>
          </a:blip>
          <a:stretch>
            <a:fillRect/>
          </a:stretch>
        </p:blipFill>
        <p:spPr>
          <a:xfrm>
            <a:off x="13200" y="396240"/>
            <a:ext cx="9144000" cy="4351020"/>
          </a:xfrm>
          <a:prstGeom prst="rect">
            <a:avLst/>
          </a:prstGeom>
          <a:noFill/>
          <a:ln>
            <a:noFill/>
          </a:ln>
        </p:spPr>
      </p:pic>
      <p:pic>
        <p:nvPicPr>
          <p:cNvPr id="259" name="Google Shape;259;p24"/>
          <p:cNvPicPr preferRelativeResize="0"/>
          <p:nvPr/>
        </p:nvPicPr>
        <p:blipFill rotWithShape="1">
          <a:blip r:embed="rId4">
            <a:alphaModFix/>
          </a:blip>
          <a:srcRect b="14408" l="8517" r="0" t="17817"/>
          <a:stretch/>
        </p:blipFill>
        <p:spPr>
          <a:xfrm>
            <a:off x="8391769" y="4788155"/>
            <a:ext cx="735237" cy="338425"/>
          </a:xfrm>
          <a:prstGeom prst="rect">
            <a:avLst/>
          </a:prstGeom>
          <a:noFill/>
          <a:ln>
            <a:noFill/>
          </a:ln>
        </p:spPr>
      </p:pic>
      <p:pic>
        <p:nvPicPr>
          <p:cNvPr id="260" name="Google Shape;260;p24" title="NOAANWSLogos.png"/>
          <p:cNvPicPr preferRelativeResize="0"/>
          <p:nvPr/>
        </p:nvPicPr>
        <p:blipFill>
          <a:blip r:embed="rId5">
            <a:alphaModFix/>
          </a:blip>
          <a:stretch>
            <a:fillRect/>
          </a:stretch>
        </p:blipFill>
        <p:spPr>
          <a:xfrm>
            <a:off x="16912" y="4788156"/>
            <a:ext cx="676824" cy="338425"/>
          </a:xfrm>
          <a:prstGeom prst="rect">
            <a:avLst/>
          </a:prstGeom>
          <a:noFill/>
          <a:ln>
            <a:noFill/>
          </a:ln>
        </p:spPr>
      </p:pic>
      <p:cxnSp>
        <p:nvCxnSpPr>
          <p:cNvPr id="261" name="Google Shape;261;p24"/>
          <p:cNvCxnSpPr/>
          <p:nvPr/>
        </p:nvCxnSpPr>
        <p:spPr>
          <a:xfrm>
            <a:off x="0" y="4745900"/>
            <a:ext cx="9170400" cy="0"/>
          </a:xfrm>
          <a:prstGeom prst="straightConnector1">
            <a:avLst/>
          </a:prstGeom>
          <a:noFill/>
          <a:ln cap="flat" cmpd="sng" w="9525">
            <a:solidFill>
              <a:srgbClr val="DBDFE4"/>
            </a:solidFill>
            <a:prstDash val="solid"/>
            <a:round/>
            <a:headEnd len="med" w="med" type="none"/>
            <a:tailEnd len="med" w="med" type="none"/>
          </a:ln>
        </p:spPr>
      </p:cxnSp>
      <p:sp>
        <p:nvSpPr>
          <p:cNvPr id="262" name="Google Shape;262;p24"/>
          <p:cNvSpPr txBox="1"/>
          <p:nvPr>
            <p:ph idx="12" type="sldNum"/>
          </p:nvPr>
        </p:nvSpPr>
        <p:spPr>
          <a:xfrm>
            <a:off x="4310859" y="4745892"/>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400">
                <a:solidFill>
                  <a:srgbClr val="9CA3AF"/>
                </a:solidFill>
              </a:rPr>
              <a:t>‹#›</a:t>
            </a:fld>
            <a:endParaRPr b="1" sz="1400">
              <a:solidFill>
                <a:srgbClr val="9CA3AF"/>
              </a:solidFill>
            </a:endParaRPr>
          </a:p>
        </p:txBody>
      </p:sp>
      <p:sp>
        <p:nvSpPr>
          <p:cNvPr id="263" name="Google Shape;263;p24"/>
          <p:cNvSpPr txBox="1"/>
          <p:nvPr/>
        </p:nvSpPr>
        <p:spPr>
          <a:xfrm>
            <a:off x="10022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Storm Prediction Center</a:t>
            </a:r>
            <a:endParaRPr/>
          </a:p>
        </p:txBody>
      </p:sp>
      <p:sp>
        <p:nvSpPr>
          <p:cNvPr id="264" name="Google Shape;264;p24"/>
          <p:cNvSpPr txBox="1"/>
          <p:nvPr/>
        </p:nvSpPr>
        <p:spPr>
          <a:xfrm>
            <a:off x="51680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Norman, OK</a:t>
            </a:r>
            <a:endParaRPr/>
          </a:p>
        </p:txBody>
      </p:sp>
      <p:sp>
        <p:nvSpPr>
          <p:cNvPr id="265" name="Google Shape;265;p24"/>
          <p:cNvSpPr txBox="1"/>
          <p:nvPr>
            <p:ph type="ctrTitle"/>
          </p:nvPr>
        </p:nvSpPr>
        <p:spPr>
          <a:xfrm>
            <a:off x="-75" y="-33850"/>
            <a:ext cx="9144000" cy="13173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36046"/>
              <a:buNone/>
            </a:pPr>
            <a:r>
              <a:rPr lang="en" sz="3822">
                <a:solidFill>
                  <a:srgbClr val="F5F5F5"/>
                </a:solidFill>
                <a:latin typeface="Roboto"/>
                <a:ea typeface="Roboto"/>
                <a:cs typeface="Roboto"/>
                <a:sym typeface="Roboto"/>
              </a:rPr>
              <a:t>What Do We Really Mean by Conditional Tornado Intensity?</a:t>
            </a:r>
            <a:endParaRPr sz="3211">
              <a:solidFill>
                <a:srgbClr val="FF0000"/>
              </a:solidFill>
            </a:endParaRPr>
          </a:p>
        </p:txBody>
      </p:sp>
      <p:sp>
        <p:nvSpPr>
          <p:cNvPr id="266" name="Google Shape;266;p24"/>
          <p:cNvSpPr/>
          <p:nvPr/>
        </p:nvSpPr>
        <p:spPr>
          <a:xfrm>
            <a:off x="82500" y="1337875"/>
            <a:ext cx="8942700" cy="3170400"/>
          </a:xfrm>
          <a:prstGeom prst="rect">
            <a:avLst/>
          </a:prstGeom>
          <a:gradFill>
            <a:gsLst>
              <a:gs pos="0">
                <a:srgbClr val="FFFFFF">
                  <a:alpha val="25098"/>
                  <a:alpha val="10000"/>
                </a:srgbClr>
              </a:gs>
              <a:gs pos="100000">
                <a:srgbClr val="FFFFFF">
                  <a:alpha val="5098"/>
                  <a:alpha val="10000"/>
                </a:srgbClr>
              </a:gs>
            </a:gsLst>
            <a:lin ang="2700006" scaled="0"/>
          </a:gradFill>
          <a:ln cap="flat" cmpd="sng" w="9525">
            <a:solidFill>
              <a:srgbClr val="CCCCCC"/>
            </a:solidFill>
            <a:prstDash val="solid"/>
            <a:round/>
            <a:headEnd len="sm" w="sm" type="none"/>
            <a:tailEnd len="sm" w="sm" type="none"/>
          </a:ln>
          <a:effectLst>
            <a:outerShdw blurRad="300038" rotWithShape="0" algn="bl" dir="2700000" dist="47625">
              <a:srgbClr val="000000">
                <a:alpha val="4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5EB8FF"/>
                </a:solidFill>
                <a:latin typeface="Roboto"/>
                <a:ea typeface="Roboto"/>
                <a:cs typeface="Roboto"/>
                <a:sym typeface="Roboto"/>
              </a:rPr>
              <a:t>Forecast is a Reasonable Max Intensity Based on Environment and Storm Mode</a:t>
            </a:r>
            <a:endParaRPr sz="2400">
              <a:solidFill>
                <a:srgbClr val="5EB8FF"/>
              </a:solidFill>
              <a:latin typeface="Roboto"/>
              <a:ea typeface="Roboto"/>
              <a:cs typeface="Roboto"/>
              <a:sym typeface="Roboto"/>
            </a:endParaRPr>
          </a:p>
          <a:p>
            <a:pPr indent="0" lvl="0" marL="0" rtl="0" algn="ctr">
              <a:spcBef>
                <a:spcPts val="0"/>
              </a:spcBef>
              <a:spcAft>
                <a:spcPts val="0"/>
              </a:spcAft>
              <a:buNone/>
            </a:pPr>
            <a:r>
              <a:t/>
            </a:r>
            <a:endParaRPr sz="2100">
              <a:solidFill>
                <a:srgbClr val="F5F5F5"/>
              </a:solidFill>
              <a:latin typeface="Roboto"/>
              <a:ea typeface="Roboto"/>
              <a:cs typeface="Roboto"/>
              <a:sym typeface="Roboto"/>
            </a:endParaRPr>
          </a:p>
          <a:p>
            <a:pPr indent="0" lvl="0" marL="0" rtl="0" algn="ctr">
              <a:spcBef>
                <a:spcPts val="0"/>
              </a:spcBef>
              <a:spcAft>
                <a:spcPts val="0"/>
              </a:spcAft>
              <a:buNone/>
            </a:pPr>
            <a:r>
              <a:rPr lang="en" sz="2100">
                <a:solidFill>
                  <a:srgbClr val="F5F5F5"/>
                </a:solidFill>
                <a:latin typeface="Roboto"/>
                <a:ea typeface="Roboto"/>
                <a:cs typeface="Roboto"/>
                <a:sym typeface="Roboto"/>
              </a:rPr>
              <a:t>More Simply Communicated</a:t>
            </a:r>
            <a:endParaRPr sz="2100">
              <a:solidFill>
                <a:srgbClr val="F5F5F5"/>
              </a:solidFill>
              <a:latin typeface="Roboto"/>
              <a:ea typeface="Roboto"/>
              <a:cs typeface="Roboto"/>
              <a:sym typeface="Roboto"/>
            </a:endParaRPr>
          </a:p>
          <a:p>
            <a:pPr indent="0" lvl="0" marL="0" rtl="0" algn="ctr">
              <a:spcBef>
                <a:spcPts val="0"/>
              </a:spcBef>
              <a:spcAft>
                <a:spcPts val="0"/>
              </a:spcAft>
              <a:buNone/>
            </a:pPr>
            <a:r>
              <a:t/>
            </a:r>
            <a:endParaRPr sz="2100">
              <a:solidFill>
                <a:srgbClr val="F5F5F5"/>
              </a:solidFill>
              <a:latin typeface="Roboto"/>
              <a:ea typeface="Roboto"/>
              <a:cs typeface="Roboto"/>
              <a:sym typeface="Roboto"/>
            </a:endParaRPr>
          </a:p>
          <a:p>
            <a:pPr indent="0" lvl="0" marL="0" rtl="0" algn="ctr">
              <a:spcBef>
                <a:spcPts val="0"/>
              </a:spcBef>
              <a:spcAft>
                <a:spcPts val="0"/>
              </a:spcAft>
              <a:buNone/>
            </a:pPr>
            <a:r>
              <a:rPr lang="en" sz="1900">
                <a:solidFill>
                  <a:srgbClr val="00B050"/>
                </a:solidFill>
                <a:latin typeface="Roboto"/>
                <a:ea typeface="Roboto"/>
                <a:cs typeface="Roboto"/>
                <a:sym typeface="Roboto"/>
              </a:rPr>
              <a:t>Intensity Level &lt;1</a:t>
            </a:r>
            <a:r>
              <a:rPr lang="en" sz="1900">
                <a:solidFill>
                  <a:srgbClr val="00B050"/>
                </a:solidFill>
                <a:latin typeface="Roboto"/>
                <a:ea typeface="Roboto"/>
                <a:cs typeface="Roboto"/>
                <a:sym typeface="Roboto"/>
              </a:rPr>
              <a:t>:</a:t>
            </a:r>
            <a:r>
              <a:rPr lang="en" sz="1900">
                <a:solidFill>
                  <a:srgbClr val="F5F5F5"/>
                </a:solidFill>
                <a:latin typeface="Roboto"/>
                <a:ea typeface="Roboto"/>
                <a:cs typeface="Roboto"/>
                <a:sym typeface="Roboto"/>
              </a:rPr>
              <a:t> Mostly EF0-EF1</a:t>
            </a:r>
            <a:endParaRPr sz="1900">
              <a:solidFill>
                <a:srgbClr val="F5F5F5"/>
              </a:solidFill>
              <a:latin typeface="Roboto"/>
              <a:ea typeface="Roboto"/>
              <a:cs typeface="Roboto"/>
              <a:sym typeface="Roboto"/>
            </a:endParaRPr>
          </a:p>
          <a:p>
            <a:pPr indent="0" lvl="0" marL="0" rtl="0" algn="ctr">
              <a:spcBef>
                <a:spcPts val="0"/>
              </a:spcBef>
              <a:spcAft>
                <a:spcPts val="0"/>
              </a:spcAft>
              <a:buNone/>
            </a:pPr>
            <a:r>
              <a:rPr lang="en" sz="1900">
                <a:solidFill>
                  <a:schemeClr val="accent4"/>
                </a:solidFill>
                <a:latin typeface="Roboto"/>
                <a:ea typeface="Roboto"/>
                <a:cs typeface="Roboto"/>
                <a:sym typeface="Roboto"/>
              </a:rPr>
              <a:t>Intensity Level 1  </a:t>
            </a:r>
            <a:r>
              <a:rPr lang="en" sz="1900">
                <a:solidFill>
                  <a:schemeClr val="accent4"/>
                </a:solidFill>
                <a:latin typeface="Roboto"/>
                <a:ea typeface="Roboto"/>
                <a:cs typeface="Roboto"/>
                <a:sym typeface="Roboto"/>
              </a:rPr>
              <a:t>:</a:t>
            </a:r>
            <a:r>
              <a:rPr lang="en" sz="1900">
                <a:solidFill>
                  <a:srgbClr val="F5F5F5"/>
                </a:solidFill>
                <a:latin typeface="Roboto"/>
                <a:ea typeface="Roboto"/>
                <a:cs typeface="Roboto"/>
                <a:sym typeface="Roboto"/>
              </a:rPr>
              <a:t> Reasonable Max EF2</a:t>
            </a:r>
            <a:endParaRPr sz="1900">
              <a:solidFill>
                <a:srgbClr val="F5F5F5"/>
              </a:solidFill>
              <a:latin typeface="Roboto"/>
              <a:ea typeface="Roboto"/>
              <a:cs typeface="Roboto"/>
              <a:sym typeface="Roboto"/>
            </a:endParaRPr>
          </a:p>
          <a:p>
            <a:pPr indent="0" lvl="0" marL="0" rtl="0" algn="ctr">
              <a:spcBef>
                <a:spcPts val="0"/>
              </a:spcBef>
              <a:spcAft>
                <a:spcPts val="0"/>
              </a:spcAft>
              <a:buNone/>
            </a:pPr>
            <a:r>
              <a:rPr lang="en" sz="1900">
                <a:solidFill>
                  <a:srgbClr val="FF0000"/>
                </a:solidFill>
                <a:latin typeface="Roboto"/>
                <a:ea typeface="Roboto"/>
                <a:cs typeface="Roboto"/>
                <a:sym typeface="Roboto"/>
              </a:rPr>
              <a:t>Intensity Level 2</a:t>
            </a:r>
            <a:r>
              <a:rPr lang="en" sz="1900">
                <a:solidFill>
                  <a:srgbClr val="FF0000"/>
                </a:solidFill>
                <a:latin typeface="Roboto"/>
                <a:ea typeface="Roboto"/>
                <a:cs typeface="Roboto"/>
                <a:sym typeface="Roboto"/>
              </a:rPr>
              <a:t>  : </a:t>
            </a:r>
            <a:r>
              <a:rPr lang="en" sz="1900">
                <a:solidFill>
                  <a:schemeClr val="lt1"/>
                </a:solidFill>
                <a:latin typeface="Roboto"/>
                <a:ea typeface="Roboto"/>
                <a:cs typeface="Roboto"/>
                <a:sym typeface="Roboto"/>
              </a:rPr>
              <a:t>Reasonable </a:t>
            </a:r>
            <a:r>
              <a:rPr lang="en" sz="1900">
                <a:solidFill>
                  <a:srgbClr val="F5F5F5"/>
                </a:solidFill>
                <a:latin typeface="Roboto"/>
                <a:ea typeface="Roboto"/>
                <a:cs typeface="Roboto"/>
                <a:sym typeface="Roboto"/>
              </a:rPr>
              <a:t>Max </a:t>
            </a:r>
            <a:r>
              <a:rPr lang="en" sz="1900">
                <a:solidFill>
                  <a:srgbClr val="F5F5F5"/>
                </a:solidFill>
                <a:latin typeface="Roboto"/>
                <a:ea typeface="Roboto"/>
                <a:cs typeface="Roboto"/>
                <a:sym typeface="Roboto"/>
              </a:rPr>
              <a:t>EF3</a:t>
            </a:r>
            <a:endParaRPr sz="1900">
              <a:solidFill>
                <a:srgbClr val="F5F5F5"/>
              </a:solidFill>
              <a:latin typeface="Roboto"/>
              <a:ea typeface="Roboto"/>
              <a:cs typeface="Roboto"/>
              <a:sym typeface="Roboto"/>
            </a:endParaRPr>
          </a:p>
          <a:p>
            <a:pPr indent="0" lvl="0" marL="0" rtl="0" algn="ctr">
              <a:spcBef>
                <a:spcPts val="0"/>
              </a:spcBef>
              <a:spcAft>
                <a:spcPts val="0"/>
              </a:spcAft>
              <a:buNone/>
            </a:pPr>
            <a:r>
              <a:rPr lang="en" sz="1900">
                <a:solidFill>
                  <a:srgbClr val="FF00FF"/>
                </a:solidFill>
                <a:latin typeface="Roboto"/>
                <a:ea typeface="Roboto"/>
                <a:cs typeface="Roboto"/>
                <a:sym typeface="Roboto"/>
              </a:rPr>
              <a:t>Intensity Level 3</a:t>
            </a:r>
            <a:r>
              <a:rPr lang="en" sz="1900">
                <a:solidFill>
                  <a:srgbClr val="FF00FF"/>
                </a:solidFill>
                <a:latin typeface="Roboto"/>
                <a:ea typeface="Roboto"/>
                <a:cs typeface="Roboto"/>
                <a:sym typeface="Roboto"/>
              </a:rPr>
              <a:t>  :</a:t>
            </a:r>
            <a:r>
              <a:rPr lang="en" sz="1900">
                <a:solidFill>
                  <a:srgbClr val="F5F5F5"/>
                </a:solidFill>
                <a:latin typeface="Roboto"/>
                <a:ea typeface="Roboto"/>
                <a:cs typeface="Roboto"/>
                <a:sym typeface="Roboto"/>
              </a:rPr>
              <a:t> Reasonable Max</a:t>
            </a:r>
            <a:r>
              <a:rPr lang="en" sz="2100">
                <a:solidFill>
                  <a:srgbClr val="F5F5F5"/>
                </a:solidFill>
                <a:latin typeface="Roboto"/>
                <a:ea typeface="Roboto"/>
                <a:cs typeface="Roboto"/>
                <a:sym typeface="Roboto"/>
              </a:rPr>
              <a:t> </a:t>
            </a:r>
            <a:r>
              <a:rPr lang="en" sz="1800">
                <a:solidFill>
                  <a:srgbClr val="F5F5F5"/>
                </a:solidFill>
                <a:latin typeface="Roboto"/>
                <a:ea typeface="Roboto"/>
                <a:cs typeface="Roboto"/>
                <a:sym typeface="Roboto"/>
              </a:rPr>
              <a:t>EF4</a:t>
            </a:r>
            <a:endParaRPr i="1" sz="1800">
              <a:solidFill>
                <a:srgbClr val="F5F5F5"/>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270" name="Shape 270"/>
        <p:cNvGrpSpPr/>
        <p:nvPr/>
      </p:nvGrpSpPr>
      <p:grpSpPr>
        <a:xfrm>
          <a:off x="0" y="0"/>
          <a:ext cx="0" cy="0"/>
          <a:chOff x="0" y="0"/>
          <a:chExt cx="0" cy="0"/>
        </a:xfrm>
      </p:grpSpPr>
      <p:pic>
        <p:nvPicPr>
          <p:cNvPr id="271" name="Google Shape;271;p25" title="US-StormPredictionCenter-Logo.svg (2).png"/>
          <p:cNvPicPr preferRelativeResize="0"/>
          <p:nvPr/>
        </p:nvPicPr>
        <p:blipFill>
          <a:blip r:embed="rId3">
            <a:alphaModFix amt="15000"/>
          </a:blip>
          <a:stretch>
            <a:fillRect/>
          </a:stretch>
        </p:blipFill>
        <p:spPr>
          <a:xfrm>
            <a:off x="0" y="396240"/>
            <a:ext cx="9144000" cy="4351020"/>
          </a:xfrm>
          <a:prstGeom prst="rect">
            <a:avLst/>
          </a:prstGeom>
          <a:noFill/>
          <a:ln>
            <a:noFill/>
          </a:ln>
        </p:spPr>
      </p:pic>
      <p:pic>
        <p:nvPicPr>
          <p:cNvPr id="272" name="Google Shape;272;p25" title="Chart"/>
          <p:cNvPicPr preferRelativeResize="0"/>
          <p:nvPr/>
        </p:nvPicPr>
        <p:blipFill>
          <a:blip r:embed="rId4">
            <a:alphaModFix/>
          </a:blip>
          <a:stretch>
            <a:fillRect/>
          </a:stretch>
        </p:blipFill>
        <p:spPr>
          <a:xfrm>
            <a:off x="3327025" y="988500"/>
            <a:ext cx="5759925" cy="3715150"/>
          </a:xfrm>
          <a:prstGeom prst="rect">
            <a:avLst/>
          </a:prstGeom>
          <a:noFill/>
          <a:ln>
            <a:noFill/>
          </a:ln>
        </p:spPr>
      </p:pic>
      <p:pic>
        <p:nvPicPr>
          <p:cNvPr id="273" name="Google Shape;273;p25"/>
          <p:cNvPicPr preferRelativeResize="0"/>
          <p:nvPr/>
        </p:nvPicPr>
        <p:blipFill rotWithShape="1">
          <a:blip r:embed="rId5">
            <a:alphaModFix/>
          </a:blip>
          <a:srcRect b="14408" l="8517" r="0" t="17817"/>
          <a:stretch/>
        </p:blipFill>
        <p:spPr>
          <a:xfrm>
            <a:off x="8391769" y="4788155"/>
            <a:ext cx="735237" cy="338425"/>
          </a:xfrm>
          <a:prstGeom prst="rect">
            <a:avLst/>
          </a:prstGeom>
          <a:noFill/>
          <a:ln>
            <a:noFill/>
          </a:ln>
        </p:spPr>
      </p:pic>
      <p:pic>
        <p:nvPicPr>
          <p:cNvPr id="274" name="Google Shape;274;p25" title="NOAANWSLogos.png"/>
          <p:cNvPicPr preferRelativeResize="0"/>
          <p:nvPr/>
        </p:nvPicPr>
        <p:blipFill>
          <a:blip r:embed="rId6">
            <a:alphaModFix/>
          </a:blip>
          <a:stretch>
            <a:fillRect/>
          </a:stretch>
        </p:blipFill>
        <p:spPr>
          <a:xfrm>
            <a:off x="16912" y="4788156"/>
            <a:ext cx="676824" cy="338425"/>
          </a:xfrm>
          <a:prstGeom prst="rect">
            <a:avLst/>
          </a:prstGeom>
          <a:noFill/>
          <a:ln>
            <a:noFill/>
          </a:ln>
        </p:spPr>
      </p:pic>
      <p:cxnSp>
        <p:nvCxnSpPr>
          <p:cNvPr id="275" name="Google Shape;275;p25"/>
          <p:cNvCxnSpPr/>
          <p:nvPr/>
        </p:nvCxnSpPr>
        <p:spPr>
          <a:xfrm>
            <a:off x="0" y="4745900"/>
            <a:ext cx="9170400" cy="0"/>
          </a:xfrm>
          <a:prstGeom prst="straightConnector1">
            <a:avLst/>
          </a:prstGeom>
          <a:noFill/>
          <a:ln cap="flat" cmpd="sng" w="9525">
            <a:solidFill>
              <a:srgbClr val="DBDFE4"/>
            </a:solidFill>
            <a:prstDash val="solid"/>
            <a:round/>
            <a:headEnd len="med" w="med" type="none"/>
            <a:tailEnd len="med" w="med" type="none"/>
          </a:ln>
        </p:spPr>
      </p:cxnSp>
      <p:sp>
        <p:nvSpPr>
          <p:cNvPr id="276" name="Google Shape;276;p25"/>
          <p:cNvSpPr txBox="1"/>
          <p:nvPr>
            <p:ph idx="12" type="sldNum"/>
          </p:nvPr>
        </p:nvSpPr>
        <p:spPr>
          <a:xfrm>
            <a:off x="4310859" y="4745892"/>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400">
                <a:solidFill>
                  <a:srgbClr val="9CA3AF"/>
                </a:solidFill>
              </a:rPr>
              <a:t>‹#›</a:t>
            </a:fld>
            <a:endParaRPr b="1" sz="1400">
              <a:solidFill>
                <a:srgbClr val="9CA3AF"/>
              </a:solidFill>
            </a:endParaRPr>
          </a:p>
        </p:txBody>
      </p:sp>
      <p:sp>
        <p:nvSpPr>
          <p:cNvPr id="277" name="Google Shape;277;p25"/>
          <p:cNvSpPr txBox="1"/>
          <p:nvPr/>
        </p:nvSpPr>
        <p:spPr>
          <a:xfrm>
            <a:off x="10022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Storm Prediction Center</a:t>
            </a:r>
            <a:endParaRPr/>
          </a:p>
        </p:txBody>
      </p:sp>
      <p:sp>
        <p:nvSpPr>
          <p:cNvPr id="278" name="Google Shape;278;p25"/>
          <p:cNvSpPr txBox="1"/>
          <p:nvPr/>
        </p:nvSpPr>
        <p:spPr>
          <a:xfrm>
            <a:off x="51680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Norman, OK</a:t>
            </a:r>
            <a:endParaRPr/>
          </a:p>
        </p:txBody>
      </p:sp>
      <p:sp>
        <p:nvSpPr>
          <p:cNvPr id="279" name="Google Shape;279;p25"/>
          <p:cNvSpPr txBox="1"/>
          <p:nvPr>
            <p:ph type="ctrTitle"/>
          </p:nvPr>
        </p:nvSpPr>
        <p:spPr>
          <a:xfrm>
            <a:off x="-75" y="-33851"/>
            <a:ext cx="9144000" cy="10686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36046"/>
              <a:buNone/>
            </a:pPr>
            <a:r>
              <a:rPr lang="en" sz="3822">
                <a:solidFill>
                  <a:srgbClr val="F5F5F5"/>
                </a:solidFill>
                <a:latin typeface="Roboto"/>
                <a:ea typeface="Roboto"/>
                <a:cs typeface="Roboto"/>
                <a:sym typeface="Roboto"/>
              </a:rPr>
              <a:t>Target Reference Distribution</a:t>
            </a:r>
            <a:endParaRPr sz="3822">
              <a:solidFill>
                <a:srgbClr val="F5F5F5"/>
              </a:solidFill>
              <a:latin typeface="Roboto"/>
              <a:ea typeface="Roboto"/>
              <a:cs typeface="Roboto"/>
              <a:sym typeface="Roboto"/>
            </a:endParaRPr>
          </a:p>
          <a:p>
            <a:pPr indent="0" lvl="0" marL="0" rtl="0" algn="ctr">
              <a:spcBef>
                <a:spcPts val="0"/>
              </a:spcBef>
              <a:spcAft>
                <a:spcPts val="0"/>
              </a:spcAft>
              <a:buSzPct val="161937"/>
              <a:buNone/>
            </a:pPr>
            <a:r>
              <a:rPr lang="en" sz="3211">
                <a:solidFill>
                  <a:srgbClr val="5EB8FF"/>
                </a:solidFill>
                <a:latin typeface="Roboto"/>
                <a:ea typeface="Roboto"/>
                <a:cs typeface="Roboto"/>
                <a:sym typeface="Roboto"/>
              </a:rPr>
              <a:t>Wind</a:t>
            </a:r>
            <a:endParaRPr sz="3211">
              <a:solidFill>
                <a:srgbClr val="5EB8FF"/>
              </a:solidFill>
            </a:endParaRPr>
          </a:p>
        </p:txBody>
      </p:sp>
      <p:sp>
        <p:nvSpPr>
          <p:cNvPr id="280" name="Google Shape;280;p25"/>
          <p:cNvSpPr/>
          <p:nvPr/>
        </p:nvSpPr>
        <p:spPr>
          <a:xfrm>
            <a:off x="82500" y="588625"/>
            <a:ext cx="3302100" cy="4115100"/>
          </a:xfrm>
          <a:prstGeom prst="rect">
            <a:avLst/>
          </a:prstGeom>
          <a:gradFill>
            <a:gsLst>
              <a:gs pos="0">
                <a:srgbClr val="FFFFFF">
                  <a:alpha val="25098"/>
                  <a:alpha val="10000"/>
                </a:srgbClr>
              </a:gs>
              <a:gs pos="100000">
                <a:srgbClr val="FFFFFF">
                  <a:alpha val="5098"/>
                  <a:alpha val="10000"/>
                </a:srgbClr>
              </a:gs>
            </a:gsLst>
            <a:lin ang="2700006" scaled="0"/>
          </a:gradFill>
          <a:ln cap="flat" cmpd="sng" w="9525">
            <a:solidFill>
              <a:srgbClr val="CCCCCC"/>
            </a:solidFill>
            <a:prstDash val="solid"/>
            <a:round/>
            <a:headEnd len="sm" w="sm" type="none"/>
            <a:tailEnd len="sm" w="sm" type="none"/>
          </a:ln>
          <a:effectLst>
            <a:outerShdw blurRad="300038" rotWithShape="0" algn="bl" dir="2700000" dist="47625">
              <a:srgbClr val="000000">
                <a:alpha val="4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5EB8FF"/>
                </a:solidFill>
                <a:latin typeface="Roboto"/>
                <a:ea typeface="Roboto"/>
                <a:cs typeface="Roboto"/>
                <a:sym typeface="Roboto"/>
              </a:rPr>
              <a:t>Combination of historical SPC outlook performance and environment to develop </a:t>
            </a:r>
            <a:r>
              <a:rPr lang="en" sz="1800">
                <a:solidFill>
                  <a:srgbClr val="5EB8FF"/>
                </a:solidFill>
                <a:latin typeface="Roboto"/>
                <a:ea typeface="Roboto"/>
                <a:cs typeface="Roboto"/>
                <a:sym typeface="Roboto"/>
              </a:rPr>
              <a:t>target</a:t>
            </a:r>
            <a:r>
              <a:rPr lang="en" sz="1800">
                <a:solidFill>
                  <a:srgbClr val="5EB8FF"/>
                </a:solidFill>
                <a:latin typeface="Roboto"/>
                <a:ea typeface="Roboto"/>
                <a:cs typeface="Roboto"/>
                <a:sym typeface="Roboto"/>
              </a:rPr>
              <a:t> reference distribution. </a:t>
            </a:r>
            <a:endParaRPr sz="1800">
              <a:solidFill>
                <a:srgbClr val="5EB8FF"/>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800">
              <a:solidFill>
                <a:srgbClr val="5EB8FF"/>
              </a:solidFill>
              <a:latin typeface="Roboto"/>
              <a:ea typeface="Roboto"/>
              <a:cs typeface="Roboto"/>
              <a:sym typeface="Roboto"/>
            </a:endParaRPr>
          </a:p>
          <a:p>
            <a:pPr indent="0" lvl="0" marL="0" rtl="0" algn="l">
              <a:spcBef>
                <a:spcPts val="0"/>
              </a:spcBef>
              <a:spcAft>
                <a:spcPts val="0"/>
              </a:spcAft>
              <a:buNone/>
            </a:pPr>
            <a:r>
              <a:rPr lang="en" sz="1500">
                <a:solidFill>
                  <a:srgbClr val="00B050"/>
                </a:solidFill>
                <a:latin typeface="Roboto"/>
                <a:ea typeface="Roboto"/>
                <a:cs typeface="Roboto"/>
                <a:sym typeface="Roboto"/>
              </a:rPr>
              <a:t>No Intensity Highlights</a:t>
            </a:r>
            <a:r>
              <a:rPr lang="en" sz="1500">
                <a:solidFill>
                  <a:srgbClr val="00B050"/>
                </a:solidFill>
                <a:latin typeface="Roboto"/>
                <a:ea typeface="Roboto"/>
                <a:cs typeface="Roboto"/>
                <a:sym typeface="Roboto"/>
              </a:rPr>
              <a:t>: </a:t>
            </a:r>
            <a:r>
              <a:rPr lang="en" sz="1500">
                <a:solidFill>
                  <a:srgbClr val="F5F5F5"/>
                </a:solidFill>
                <a:latin typeface="Roboto"/>
                <a:ea typeface="Roboto"/>
                <a:cs typeface="Roboto"/>
                <a:sym typeface="Roboto"/>
              </a:rPr>
              <a:t>Mostly &lt;64 kt winds</a:t>
            </a:r>
            <a:endParaRPr sz="1500">
              <a:solidFill>
                <a:srgbClr val="F5F5F5"/>
              </a:solidFill>
              <a:latin typeface="Roboto"/>
              <a:ea typeface="Roboto"/>
              <a:cs typeface="Roboto"/>
              <a:sym typeface="Roboto"/>
            </a:endParaRPr>
          </a:p>
          <a:p>
            <a:pPr indent="0" lvl="0" marL="457200" rtl="0" algn="l">
              <a:spcBef>
                <a:spcPts val="0"/>
              </a:spcBef>
              <a:spcAft>
                <a:spcPts val="0"/>
              </a:spcAft>
              <a:buNone/>
            </a:pPr>
            <a:r>
              <a:t/>
            </a:r>
            <a:endParaRPr sz="1500">
              <a:solidFill>
                <a:srgbClr val="F5F5F5"/>
              </a:solidFill>
              <a:latin typeface="Roboto"/>
              <a:ea typeface="Roboto"/>
              <a:cs typeface="Roboto"/>
              <a:sym typeface="Roboto"/>
            </a:endParaRPr>
          </a:p>
          <a:p>
            <a:pPr indent="0" lvl="0" marL="0" rtl="0" algn="l">
              <a:spcBef>
                <a:spcPts val="0"/>
              </a:spcBef>
              <a:spcAft>
                <a:spcPts val="0"/>
              </a:spcAft>
              <a:buNone/>
            </a:pPr>
            <a:r>
              <a:rPr lang="en" sz="1500">
                <a:solidFill>
                  <a:schemeClr val="accent4"/>
                </a:solidFill>
                <a:latin typeface="Roboto"/>
                <a:ea typeface="Roboto"/>
                <a:cs typeface="Roboto"/>
                <a:sym typeface="Roboto"/>
              </a:rPr>
              <a:t>Intensity Level 1</a:t>
            </a:r>
            <a:r>
              <a:rPr lang="en" sz="1500">
                <a:solidFill>
                  <a:schemeClr val="accent4"/>
                </a:solidFill>
                <a:latin typeface="Roboto"/>
                <a:ea typeface="Roboto"/>
                <a:cs typeface="Roboto"/>
                <a:sym typeface="Roboto"/>
              </a:rPr>
              <a:t>:</a:t>
            </a:r>
            <a:r>
              <a:rPr lang="en" sz="1500">
                <a:solidFill>
                  <a:srgbClr val="F5F5F5"/>
                </a:solidFill>
                <a:latin typeface="Roboto"/>
                <a:ea typeface="Roboto"/>
                <a:cs typeface="Roboto"/>
                <a:sym typeface="Roboto"/>
              </a:rPr>
              <a:t> All storm modes, peak gusts 65+ knot</a:t>
            </a:r>
            <a:endParaRPr sz="1500">
              <a:solidFill>
                <a:srgbClr val="F5F5F5"/>
              </a:solidFill>
              <a:latin typeface="Roboto"/>
              <a:ea typeface="Roboto"/>
              <a:cs typeface="Roboto"/>
              <a:sym typeface="Roboto"/>
            </a:endParaRPr>
          </a:p>
          <a:p>
            <a:pPr indent="0" lvl="0" marL="457200" rtl="0" algn="l">
              <a:spcBef>
                <a:spcPts val="0"/>
              </a:spcBef>
              <a:spcAft>
                <a:spcPts val="0"/>
              </a:spcAft>
              <a:buNone/>
            </a:pPr>
            <a:r>
              <a:t/>
            </a:r>
            <a:endParaRPr sz="1500">
              <a:solidFill>
                <a:srgbClr val="F5F5F5"/>
              </a:solidFill>
              <a:latin typeface="Roboto"/>
              <a:ea typeface="Roboto"/>
              <a:cs typeface="Roboto"/>
              <a:sym typeface="Roboto"/>
            </a:endParaRPr>
          </a:p>
          <a:p>
            <a:pPr indent="0" lvl="0" marL="0" rtl="0" algn="l">
              <a:spcBef>
                <a:spcPts val="0"/>
              </a:spcBef>
              <a:spcAft>
                <a:spcPts val="0"/>
              </a:spcAft>
              <a:buNone/>
            </a:pPr>
            <a:r>
              <a:rPr lang="en" sz="1500">
                <a:solidFill>
                  <a:srgbClr val="FF0000"/>
                </a:solidFill>
                <a:latin typeface="Roboto"/>
                <a:ea typeface="Roboto"/>
                <a:cs typeface="Roboto"/>
                <a:sym typeface="Roboto"/>
              </a:rPr>
              <a:t>Intensity Level 2</a:t>
            </a:r>
            <a:r>
              <a:rPr lang="en" sz="1500">
                <a:solidFill>
                  <a:srgbClr val="FF0000"/>
                </a:solidFill>
                <a:latin typeface="Roboto"/>
                <a:ea typeface="Roboto"/>
                <a:cs typeface="Roboto"/>
                <a:sym typeface="Roboto"/>
              </a:rPr>
              <a:t>:</a:t>
            </a:r>
            <a:r>
              <a:rPr lang="en" sz="1500">
                <a:solidFill>
                  <a:srgbClr val="F5F5F5"/>
                </a:solidFill>
                <a:latin typeface="Roboto"/>
                <a:ea typeface="Roboto"/>
                <a:cs typeface="Roboto"/>
                <a:sym typeface="Roboto"/>
              </a:rPr>
              <a:t> Bow echo and derecho possible</a:t>
            </a:r>
            <a:endParaRPr sz="1500">
              <a:solidFill>
                <a:srgbClr val="F5F5F5"/>
              </a:solidFill>
              <a:latin typeface="Roboto"/>
              <a:ea typeface="Roboto"/>
              <a:cs typeface="Roboto"/>
              <a:sym typeface="Roboto"/>
            </a:endParaRPr>
          </a:p>
          <a:p>
            <a:pPr indent="0" lvl="0" marL="457200" rtl="0" algn="l">
              <a:spcBef>
                <a:spcPts val="0"/>
              </a:spcBef>
              <a:spcAft>
                <a:spcPts val="0"/>
              </a:spcAft>
              <a:buNone/>
            </a:pPr>
            <a:r>
              <a:t/>
            </a:r>
            <a:endParaRPr sz="1500">
              <a:solidFill>
                <a:srgbClr val="F5F5F5"/>
              </a:solidFill>
              <a:latin typeface="Roboto"/>
              <a:ea typeface="Roboto"/>
              <a:cs typeface="Roboto"/>
              <a:sym typeface="Roboto"/>
            </a:endParaRPr>
          </a:p>
          <a:p>
            <a:pPr indent="0" lvl="0" marL="0" rtl="0" algn="l">
              <a:spcBef>
                <a:spcPts val="0"/>
              </a:spcBef>
              <a:spcAft>
                <a:spcPts val="0"/>
              </a:spcAft>
              <a:buNone/>
            </a:pPr>
            <a:r>
              <a:rPr lang="en" sz="1500">
                <a:solidFill>
                  <a:srgbClr val="FF00FF"/>
                </a:solidFill>
                <a:latin typeface="Roboto"/>
                <a:ea typeface="Roboto"/>
                <a:cs typeface="Roboto"/>
                <a:sym typeface="Roboto"/>
              </a:rPr>
              <a:t>Intensity Level 3</a:t>
            </a:r>
            <a:r>
              <a:rPr lang="en" sz="1500">
                <a:solidFill>
                  <a:srgbClr val="FF00FF"/>
                </a:solidFill>
                <a:latin typeface="Roboto"/>
                <a:ea typeface="Roboto"/>
                <a:cs typeface="Roboto"/>
                <a:sym typeface="Roboto"/>
              </a:rPr>
              <a:t>:</a:t>
            </a:r>
            <a:r>
              <a:rPr lang="en" sz="1500">
                <a:solidFill>
                  <a:srgbClr val="F5F5F5"/>
                </a:solidFill>
                <a:latin typeface="Roboto"/>
                <a:ea typeface="Roboto"/>
                <a:cs typeface="Roboto"/>
                <a:sym typeface="Roboto"/>
              </a:rPr>
              <a:t> High-end derecho (usually ongoing)</a:t>
            </a:r>
            <a:endParaRPr i="1" sz="1500">
              <a:solidFill>
                <a:srgbClr val="F5F5F5"/>
              </a:solidFill>
              <a:latin typeface="Roboto"/>
              <a:ea typeface="Roboto"/>
              <a:cs typeface="Roboto"/>
              <a:sym typeface="Roboto"/>
            </a:endParaRPr>
          </a:p>
        </p:txBody>
      </p:sp>
      <p:sp>
        <p:nvSpPr>
          <p:cNvPr id="281" name="Google Shape;281;p25"/>
          <p:cNvSpPr/>
          <p:nvPr/>
        </p:nvSpPr>
        <p:spPr>
          <a:xfrm rot="5400000">
            <a:off x="4801085" y="2415630"/>
            <a:ext cx="203400" cy="533100"/>
          </a:xfrm>
          <a:prstGeom prst="leftBrace">
            <a:avLst>
              <a:gd fmla="val 50000" name="adj1"/>
              <a:gd fmla="val 50000" name="adj2"/>
            </a:avLst>
          </a:prstGeom>
          <a:noFill/>
          <a:ln cap="flat" cmpd="sng" w="28575">
            <a:solidFill>
              <a:srgbClr val="3AFF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AFFF4"/>
              </a:solidFill>
              <a:highlight>
                <a:schemeClr val="dk1"/>
              </a:highlight>
              <a:latin typeface="Arial"/>
              <a:ea typeface="Arial"/>
              <a:cs typeface="Arial"/>
              <a:sym typeface="Arial"/>
            </a:endParaRPr>
          </a:p>
        </p:txBody>
      </p:sp>
      <p:sp>
        <p:nvSpPr>
          <p:cNvPr id="282" name="Google Shape;282;p25"/>
          <p:cNvSpPr txBox="1"/>
          <p:nvPr/>
        </p:nvSpPr>
        <p:spPr>
          <a:xfrm>
            <a:off x="4543673" y="2164980"/>
            <a:ext cx="7182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3AFFF4"/>
                </a:solidFill>
                <a:latin typeface="Arial"/>
                <a:ea typeface="Arial"/>
                <a:cs typeface="Arial"/>
                <a:sym typeface="Arial"/>
              </a:rPr>
              <a:t>   </a:t>
            </a:r>
            <a:r>
              <a:rPr b="1" lang="en" sz="1500">
                <a:solidFill>
                  <a:srgbClr val="3AFFF4"/>
                </a:solidFill>
              </a:rPr>
              <a:t>6</a:t>
            </a:r>
            <a:r>
              <a:rPr b="1" i="0" lang="en" sz="1500" u="none" cap="none" strike="noStrike">
                <a:solidFill>
                  <a:srgbClr val="3AFFF4"/>
                </a:solidFill>
                <a:latin typeface="Arial"/>
                <a:ea typeface="Arial"/>
                <a:cs typeface="Arial"/>
                <a:sym typeface="Arial"/>
              </a:rPr>
              <a:t>%</a:t>
            </a:r>
            <a:endParaRPr b="1" i="0" sz="1500" u="none" cap="none" strike="noStrike">
              <a:solidFill>
                <a:srgbClr val="3AFFF4"/>
              </a:solidFill>
              <a:latin typeface="Arial"/>
              <a:ea typeface="Arial"/>
              <a:cs typeface="Arial"/>
              <a:sym typeface="Arial"/>
            </a:endParaRPr>
          </a:p>
        </p:txBody>
      </p:sp>
      <p:sp>
        <p:nvSpPr>
          <p:cNvPr id="283" name="Google Shape;283;p25"/>
          <p:cNvSpPr/>
          <p:nvPr/>
        </p:nvSpPr>
        <p:spPr>
          <a:xfrm rot="5400000">
            <a:off x="5900090" y="2417243"/>
            <a:ext cx="203400" cy="533100"/>
          </a:xfrm>
          <a:prstGeom prst="leftBrace">
            <a:avLst>
              <a:gd fmla="val 50000" name="adj1"/>
              <a:gd fmla="val 50000" name="adj2"/>
            </a:avLst>
          </a:prstGeom>
          <a:noFill/>
          <a:ln cap="flat" cmpd="sng" w="28575">
            <a:solidFill>
              <a:srgbClr val="3AFF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AFFF4"/>
              </a:solidFill>
              <a:highlight>
                <a:schemeClr val="dk1"/>
              </a:highlight>
              <a:latin typeface="Arial"/>
              <a:ea typeface="Arial"/>
              <a:cs typeface="Arial"/>
              <a:sym typeface="Arial"/>
            </a:endParaRPr>
          </a:p>
        </p:txBody>
      </p:sp>
      <p:sp>
        <p:nvSpPr>
          <p:cNvPr id="284" name="Google Shape;284;p25"/>
          <p:cNvSpPr txBox="1"/>
          <p:nvPr/>
        </p:nvSpPr>
        <p:spPr>
          <a:xfrm>
            <a:off x="5609167" y="2166605"/>
            <a:ext cx="7908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3AFFF4"/>
                </a:solidFill>
                <a:latin typeface="Arial"/>
                <a:ea typeface="Arial"/>
                <a:cs typeface="Arial"/>
                <a:sym typeface="Arial"/>
              </a:rPr>
              <a:t>   </a:t>
            </a:r>
            <a:r>
              <a:rPr b="1" lang="en" sz="1500">
                <a:solidFill>
                  <a:srgbClr val="3AFFF4"/>
                </a:solidFill>
              </a:rPr>
              <a:t>13</a:t>
            </a:r>
            <a:r>
              <a:rPr b="1" i="0" lang="en" sz="1500" u="none" cap="none" strike="noStrike">
                <a:solidFill>
                  <a:srgbClr val="3AFFF4"/>
                </a:solidFill>
                <a:latin typeface="Arial"/>
                <a:ea typeface="Arial"/>
                <a:cs typeface="Arial"/>
                <a:sym typeface="Arial"/>
              </a:rPr>
              <a:t>%</a:t>
            </a:r>
            <a:endParaRPr b="1" i="0" sz="1500" u="none" cap="none" strike="noStrike">
              <a:solidFill>
                <a:srgbClr val="3AFFF4"/>
              </a:solidFill>
              <a:latin typeface="Arial"/>
              <a:ea typeface="Arial"/>
              <a:cs typeface="Arial"/>
              <a:sym typeface="Arial"/>
            </a:endParaRPr>
          </a:p>
        </p:txBody>
      </p:sp>
      <p:sp>
        <p:nvSpPr>
          <p:cNvPr id="285" name="Google Shape;285;p25"/>
          <p:cNvSpPr/>
          <p:nvPr/>
        </p:nvSpPr>
        <p:spPr>
          <a:xfrm rot="5400000">
            <a:off x="7049357" y="2418856"/>
            <a:ext cx="203400" cy="533100"/>
          </a:xfrm>
          <a:prstGeom prst="leftBrace">
            <a:avLst>
              <a:gd fmla="val 50000" name="adj1"/>
              <a:gd fmla="val 50000" name="adj2"/>
            </a:avLst>
          </a:prstGeom>
          <a:noFill/>
          <a:ln cap="flat" cmpd="sng" w="28575">
            <a:solidFill>
              <a:srgbClr val="3AFF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AFFF4"/>
              </a:solidFill>
              <a:highlight>
                <a:schemeClr val="dk1"/>
              </a:highlight>
              <a:latin typeface="Arial"/>
              <a:ea typeface="Arial"/>
              <a:cs typeface="Arial"/>
              <a:sym typeface="Arial"/>
            </a:endParaRPr>
          </a:p>
        </p:txBody>
      </p:sp>
      <p:sp>
        <p:nvSpPr>
          <p:cNvPr id="286" name="Google Shape;286;p25"/>
          <p:cNvSpPr txBox="1"/>
          <p:nvPr/>
        </p:nvSpPr>
        <p:spPr>
          <a:xfrm>
            <a:off x="6858957" y="2168207"/>
            <a:ext cx="5883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lang="en" sz="1500">
                <a:solidFill>
                  <a:srgbClr val="3AFFF4"/>
                </a:solidFill>
              </a:rPr>
              <a:t>23</a:t>
            </a:r>
            <a:r>
              <a:rPr b="1" lang="en" sz="1500">
                <a:solidFill>
                  <a:srgbClr val="3AFFF4"/>
                </a:solidFill>
              </a:rPr>
              <a:t>%</a:t>
            </a:r>
            <a:endParaRPr b="1" i="0" sz="1500" u="none" cap="none" strike="noStrike">
              <a:solidFill>
                <a:srgbClr val="3AFFF4"/>
              </a:solidFill>
              <a:latin typeface="Arial"/>
              <a:ea typeface="Arial"/>
              <a:cs typeface="Arial"/>
              <a:sym typeface="Arial"/>
            </a:endParaRPr>
          </a:p>
        </p:txBody>
      </p:sp>
      <p:sp>
        <p:nvSpPr>
          <p:cNvPr id="287" name="Google Shape;287;p25"/>
          <p:cNvSpPr/>
          <p:nvPr/>
        </p:nvSpPr>
        <p:spPr>
          <a:xfrm rot="5400000">
            <a:off x="8232132" y="2420470"/>
            <a:ext cx="203400" cy="533100"/>
          </a:xfrm>
          <a:prstGeom prst="leftBrace">
            <a:avLst>
              <a:gd fmla="val 50000" name="adj1"/>
              <a:gd fmla="val 50000" name="adj2"/>
            </a:avLst>
          </a:prstGeom>
          <a:noFill/>
          <a:ln cap="flat" cmpd="sng" w="28575">
            <a:solidFill>
              <a:srgbClr val="3AFF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AFFF4"/>
              </a:solidFill>
              <a:highlight>
                <a:schemeClr val="dk1"/>
              </a:highlight>
              <a:latin typeface="Arial"/>
              <a:ea typeface="Arial"/>
              <a:cs typeface="Arial"/>
              <a:sym typeface="Arial"/>
            </a:endParaRPr>
          </a:p>
        </p:txBody>
      </p:sp>
      <p:sp>
        <p:nvSpPr>
          <p:cNvPr id="288" name="Google Shape;288;p25"/>
          <p:cNvSpPr txBox="1"/>
          <p:nvPr/>
        </p:nvSpPr>
        <p:spPr>
          <a:xfrm>
            <a:off x="8041732" y="2169820"/>
            <a:ext cx="5883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lang="en" sz="1500">
                <a:solidFill>
                  <a:srgbClr val="3AFFF4"/>
                </a:solidFill>
              </a:rPr>
              <a:t>34</a:t>
            </a:r>
            <a:r>
              <a:rPr b="1" lang="en" sz="1500">
                <a:solidFill>
                  <a:srgbClr val="3AFFF4"/>
                </a:solidFill>
              </a:rPr>
              <a:t>%</a:t>
            </a:r>
            <a:endParaRPr b="1" i="0" sz="1500" u="none" cap="none" strike="noStrike">
              <a:solidFill>
                <a:srgbClr val="3AFFF4"/>
              </a:solidFill>
              <a:latin typeface="Arial"/>
              <a:ea typeface="Arial"/>
              <a:cs typeface="Arial"/>
              <a:sym typeface="Arial"/>
            </a:endParaRPr>
          </a:p>
        </p:txBody>
      </p:sp>
      <p:sp>
        <p:nvSpPr>
          <p:cNvPr id="289" name="Google Shape;289;p25"/>
          <p:cNvSpPr txBox="1"/>
          <p:nvPr/>
        </p:nvSpPr>
        <p:spPr>
          <a:xfrm>
            <a:off x="5802214" y="4425840"/>
            <a:ext cx="133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5F5F5"/>
                </a:solidFill>
                <a:latin typeface="Roboto"/>
                <a:ea typeface="Roboto"/>
                <a:cs typeface="Roboto"/>
                <a:sym typeface="Roboto"/>
              </a:rPr>
              <a:t>Intensity Level</a:t>
            </a:r>
            <a:endParaRPr sz="1100"/>
          </a:p>
        </p:txBody>
      </p:sp>
      <p:sp>
        <p:nvSpPr>
          <p:cNvPr id="290" name="Google Shape;290;p25"/>
          <p:cNvSpPr txBox="1"/>
          <p:nvPr/>
        </p:nvSpPr>
        <p:spPr>
          <a:xfrm>
            <a:off x="6166301" y="1693700"/>
            <a:ext cx="8901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lang="en" sz="1500">
                <a:solidFill>
                  <a:srgbClr val="3AFFF4"/>
                </a:solidFill>
              </a:rPr>
              <a:t>65+ kts</a:t>
            </a:r>
            <a:endParaRPr b="1" i="0" sz="1500" u="none" cap="none" strike="noStrike">
              <a:solidFill>
                <a:srgbClr val="3AFFF4"/>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294" name="Shape 294"/>
        <p:cNvGrpSpPr/>
        <p:nvPr/>
      </p:nvGrpSpPr>
      <p:grpSpPr>
        <a:xfrm>
          <a:off x="0" y="0"/>
          <a:ext cx="0" cy="0"/>
          <a:chOff x="0" y="0"/>
          <a:chExt cx="0" cy="0"/>
        </a:xfrm>
      </p:grpSpPr>
      <p:pic>
        <p:nvPicPr>
          <p:cNvPr id="295" name="Google Shape;295;p26" title="US-StormPredictionCenter-Logo.svg (2).png"/>
          <p:cNvPicPr preferRelativeResize="0"/>
          <p:nvPr/>
        </p:nvPicPr>
        <p:blipFill>
          <a:blip r:embed="rId3">
            <a:alphaModFix amt="15000"/>
          </a:blip>
          <a:stretch>
            <a:fillRect/>
          </a:stretch>
        </p:blipFill>
        <p:spPr>
          <a:xfrm>
            <a:off x="0" y="396240"/>
            <a:ext cx="9144000" cy="4351020"/>
          </a:xfrm>
          <a:prstGeom prst="rect">
            <a:avLst/>
          </a:prstGeom>
          <a:noFill/>
          <a:ln>
            <a:noFill/>
          </a:ln>
        </p:spPr>
      </p:pic>
      <p:pic>
        <p:nvPicPr>
          <p:cNvPr id="296" name="Google Shape;296;p26" title="Chart"/>
          <p:cNvPicPr preferRelativeResize="0"/>
          <p:nvPr/>
        </p:nvPicPr>
        <p:blipFill>
          <a:blip r:embed="rId4">
            <a:alphaModFix/>
          </a:blip>
          <a:stretch>
            <a:fillRect/>
          </a:stretch>
        </p:blipFill>
        <p:spPr>
          <a:xfrm>
            <a:off x="3317521" y="1013619"/>
            <a:ext cx="5727549" cy="3694275"/>
          </a:xfrm>
          <a:prstGeom prst="rect">
            <a:avLst/>
          </a:prstGeom>
          <a:noFill/>
          <a:ln>
            <a:noFill/>
          </a:ln>
        </p:spPr>
      </p:pic>
      <p:pic>
        <p:nvPicPr>
          <p:cNvPr id="297" name="Google Shape;297;p26"/>
          <p:cNvPicPr preferRelativeResize="0"/>
          <p:nvPr/>
        </p:nvPicPr>
        <p:blipFill rotWithShape="1">
          <a:blip r:embed="rId5">
            <a:alphaModFix/>
          </a:blip>
          <a:srcRect b="14408" l="8517" r="0" t="17817"/>
          <a:stretch/>
        </p:blipFill>
        <p:spPr>
          <a:xfrm>
            <a:off x="8391769" y="4788155"/>
            <a:ext cx="735237" cy="338425"/>
          </a:xfrm>
          <a:prstGeom prst="rect">
            <a:avLst/>
          </a:prstGeom>
          <a:noFill/>
          <a:ln>
            <a:noFill/>
          </a:ln>
        </p:spPr>
      </p:pic>
      <p:pic>
        <p:nvPicPr>
          <p:cNvPr id="298" name="Google Shape;298;p26" title="NOAANWSLogos.png"/>
          <p:cNvPicPr preferRelativeResize="0"/>
          <p:nvPr/>
        </p:nvPicPr>
        <p:blipFill>
          <a:blip r:embed="rId6">
            <a:alphaModFix/>
          </a:blip>
          <a:stretch>
            <a:fillRect/>
          </a:stretch>
        </p:blipFill>
        <p:spPr>
          <a:xfrm>
            <a:off x="16912" y="4788156"/>
            <a:ext cx="676824" cy="338425"/>
          </a:xfrm>
          <a:prstGeom prst="rect">
            <a:avLst/>
          </a:prstGeom>
          <a:noFill/>
          <a:ln>
            <a:noFill/>
          </a:ln>
        </p:spPr>
      </p:pic>
      <p:cxnSp>
        <p:nvCxnSpPr>
          <p:cNvPr id="299" name="Google Shape;299;p26"/>
          <p:cNvCxnSpPr/>
          <p:nvPr/>
        </p:nvCxnSpPr>
        <p:spPr>
          <a:xfrm>
            <a:off x="0" y="4745900"/>
            <a:ext cx="9170400" cy="0"/>
          </a:xfrm>
          <a:prstGeom prst="straightConnector1">
            <a:avLst/>
          </a:prstGeom>
          <a:noFill/>
          <a:ln cap="flat" cmpd="sng" w="9525">
            <a:solidFill>
              <a:srgbClr val="DBDFE4"/>
            </a:solidFill>
            <a:prstDash val="solid"/>
            <a:round/>
            <a:headEnd len="med" w="med" type="none"/>
            <a:tailEnd len="med" w="med" type="none"/>
          </a:ln>
        </p:spPr>
      </p:cxnSp>
      <p:sp>
        <p:nvSpPr>
          <p:cNvPr id="300" name="Google Shape;300;p26"/>
          <p:cNvSpPr txBox="1"/>
          <p:nvPr>
            <p:ph idx="12" type="sldNum"/>
          </p:nvPr>
        </p:nvSpPr>
        <p:spPr>
          <a:xfrm>
            <a:off x="4310859" y="4745892"/>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400">
                <a:solidFill>
                  <a:srgbClr val="9CA3AF"/>
                </a:solidFill>
              </a:rPr>
              <a:t>‹#›</a:t>
            </a:fld>
            <a:endParaRPr b="1" sz="1400">
              <a:solidFill>
                <a:srgbClr val="9CA3AF"/>
              </a:solidFill>
            </a:endParaRPr>
          </a:p>
        </p:txBody>
      </p:sp>
      <p:sp>
        <p:nvSpPr>
          <p:cNvPr id="301" name="Google Shape;301;p26"/>
          <p:cNvSpPr txBox="1"/>
          <p:nvPr/>
        </p:nvSpPr>
        <p:spPr>
          <a:xfrm>
            <a:off x="10022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Storm Prediction Center</a:t>
            </a:r>
            <a:endParaRPr/>
          </a:p>
        </p:txBody>
      </p:sp>
      <p:sp>
        <p:nvSpPr>
          <p:cNvPr id="302" name="Google Shape;302;p26"/>
          <p:cNvSpPr txBox="1"/>
          <p:nvPr/>
        </p:nvSpPr>
        <p:spPr>
          <a:xfrm>
            <a:off x="51680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Norman, OK</a:t>
            </a:r>
            <a:endParaRPr/>
          </a:p>
        </p:txBody>
      </p:sp>
      <p:sp>
        <p:nvSpPr>
          <p:cNvPr id="303" name="Google Shape;303;p26"/>
          <p:cNvSpPr txBox="1"/>
          <p:nvPr>
            <p:ph type="ctrTitle"/>
          </p:nvPr>
        </p:nvSpPr>
        <p:spPr>
          <a:xfrm>
            <a:off x="-75" y="-33851"/>
            <a:ext cx="9144000" cy="10686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36046"/>
              <a:buNone/>
            </a:pPr>
            <a:r>
              <a:rPr lang="en" sz="3822">
                <a:solidFill>
                  <a:srgbClr val="F5F5F5"/>
                </a:solidFill>
                <a:latin typeface="Roboto"/>
                <a:ea typeface="Roboto"/>
                <a:cs typeface="Roboto"/>
                <a:sym typeface="Roboto"/>
              </a:rPr>
              <a:t>Target Reference Distribution</a:t>
            </a:r>
            <a:endParaRPr sz="3822">
              <a:solidFill>
                <a:srgbClr val="F5F5F5"/>
              </a:solidFill>
              <a:latin typeface="Roboto"/>
              <a:ea typeface="Roboto"/>
              <a:cs typeface="Roboto"/>
              <a:sym typeface="Roboto"/>
            </a:endParaRPr>
          </a:p>
          <a:p>
            <a:pPr indent="0" lvl="0" marL="0" rtl="0" algn="ctr">
              <a:spcBef>
                <a:spcPts val="0"/>
              </a:spcBef>
              <a:spcAft>
                <a:spcPts val="0"/>
              </a:spcAft>
              <a:buSzPct val="161937"/>
              <a:buNone/>
            </a:pPr>
            <a:r>
              <a:rPr lang="en" sz="3211">
                <a:solidFill>
                  <a:srgbClr val="00B050"/>
                </a:solidFill>
                <a:latin typeface="Roboto"/>
                <a:ea typeface="Roboto"/>
                <a:cs typeface="Roboto"/>
                <a:sym typeface="Roboto"/>
              </a:rPr>
              <a:t>Hail</a:t>
            </a:r>
            <a:endParaRPr sz="3211">
              <a:solidFill>
                <a:srgbClr val="00B050"/>
              </a:solidFill>
            </a:endParaRPr>
          </a:p>
        </p:txBody>
      </p:sp>
      <p:sp>
        <p:nvSpPr>
          <p:cNvPr id="304" name="Google Shape;304;p26"/>
          <p:cNvSpPr/>
          <p:nvPr/>
        </p:nvSpPr>
        <p:spPr>
          <a:xfrm>
            <a:off x="82500" y="623675"/>
            <a:ext cx="3201300" cy="4084200"/>
          </a:xfrm>
          <a:prstGeom prst="rect">
            <a:avLst/>
          </a:prstGeom>
          <a:gradFill>
            <a:gsLst>
              <a:gs pos="0">
                <a:srgbClr val="FFFFFF">
                  <a:alpha val="25098"/>
                  <a:alpha val="10000"/>
                </a:srgbClr>
              </a:gs>
              <a:gs pos="100000">
                <a:srgbClr val="FFFFFF">
                  <a:alpha val="5098"/>
                  <a:alpha val="10000"/>
                </a:srgbClr>
              </a:gs>
            </a:gsLst>
            <a:lin ang="2700006" scaled="0"/>
          </a:gradFill>
          <a:ln cap="flat" cmpd="sng" w="9525">
            <a:solidFill>
              <a:srgbClr val="CCCCCC"/>
            </a:solidFill>
            <a:prstDash val="solid"/>
            <a:round/>
            <a:headEnd len="sm" w="sm" type="none"/>
            <a:tailEnd len="sm" w="sm" type="none"/>
          </a:ln>
          <a:effectLst>
            <a:outerShdw blurRad="300038" rotWithShape="0" algn="bl" dir="2700000" dist="47625">
              <a:srgbClr val="000000">
                <a:alpha val="4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5EB8FF"/>
                </a:solidFill>
                <a:latin typeface="Roboto"/>
                <a:ea typeface="Roboto"/>
                <a:cs typeface="Roboto"/>
                <a:sym typeface="Roboto"/>
              </a:rPr>
              <a:t>Combination of historical SPC outlook performance and environment (SHP) to develop target reference distribution.</a:t>
            </a:r>
            <a:endParaRPr sz="1800">
              <a:solidFill>
                <a:srgbClr val="5EB8FF"/>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800">
              <a:solidFill>
                <a:srgbClr val="5EB8FF"/>
              </a:solidFill>
              <a:latin typeface="Roboto"/>
              <a:ea typeface="Roboto"/>
              <a:cs typeface="Roboto"/>
              <a:sym typeface="Roboto"/>
            </a:endParaRPr>
          </a:p>
          <a:p>
            <a:pPr indent="0" lvl="0" marL="457200" rtl="0" algn="l">
              <a:spcBef>
                <a:spcPts val="0"/>
              </a:spcBef>
              <a:spcAft>
                <a:spcPts val="0"/>
              </a:spcAft>
              <a:buNone/>
            </a:pPr>
            <a:r>
              <a:rPr lang="en" sz="1700">
                <a:solidFill>
                  <a:srgbClr val="00B050"/>
                </a:solidFill>
                <a:latin typeface="Roboto"/>
                <a:ea typeface="Roboto"/>
                <a:cs typeface="Roboto"/>
                <a:sym typeface="Roboto"/>
              </a:rPr>
              <a:t>&lt;</a:t>
            </a:r>
            <a:r>
              <a:rPr lang="en" sz="1700">
                <a:solidFill>
                  <a:srgbClr val="00B050"/>
                </a:solidFill>
                <a:latin typeface="Roboto"/>
                <a:ea typeface="Roboto"/>
                <a:cs typeface="Roboto"/>
                <a:sym typeface="Roboto"/>
              </a:rPr>
              <a:t>CIG1:</a:t>
            </a:r>
            <a:r>
              <a:rPr lang="en" sz="1700">
                <a:solidFill>
                  <a:srgbClr val="F5F5F5"/>
                </a:solidFill>
                <a:latin typeface="Roboto"/>
                <a:ea typeface="Roboto"/>
                <a:cs typeface="Roboto"/>
                <a:sym typeface="Roboto"/>
              </a:rPr>
              <a:t> Mostly &lt;2”</a:t>
            </a:r>
            <a:endParaRPr sz="1700">
              <a:solidFill>
                <a:srgbClr val="F5F5F5"/>
              </a:solidFill>
              <a:latin typeface="Roboto"/>
              <a:ea typeface="Roboto"/>
              <a:cs typeface="Roboto"/>
              <a:sym typeface="Roboto"/>
            </a:endParaRPr>
          </a:p>
          <a:p>
            <a:pPr indent="0" lvl="0" marL="457200" rtl="0" algn="l">
              <a:spcBef>
                <a:spcPts val="0"/>
              </a:spcBef>
              <a:spcAft>
                <a:spcPts val="0"/>
              </a:spcAft>
              <a:buNone/>
            </a:pPr>
            <a:r>
              <a:t/>
            </a:r>
            <a:endParaRPr sz="1700">
              <a:solidFill>
                <a:srgbClr val="F5F5F5"/>
              </a:solidFill>
              <a:latin typeface="Roboto"/>
              <a:ea typeface="Roboto"/>
              <a:cs typeface="Roboto"/>
              <a:sym typeface="Roboto"/>
            </a:endParaRPr>
          </a:p>
          <a:p>
            <a:pPr indent="0" lvl="0" marL="457200" rtl="0" algn="l">
              <a:spcBef>
                <a:spcPts val="0"/>
              </a:spcBef>
              <a:spcAft>
                <a:spcPts val="0"/>
              </a:spcAft>
              <a:buNone/>
            </a:pPr>
            <a:r>
              <a:rPr lang="en" sz="1700">
                <a:solidFill>
                  <a:schemeClr val="accent4"/>
                </a:solidFill>
                <a:latin typeface="Roboto"/>
                <a:ea typeface="Roboto"/>
                <a:cs typeface="Roboto"/>
                <a:sym typeface="Roboto"/>
              </a:rPr>
              <a:t>CIG1:</a:t>
            </a:r>
            <a:r>
              <a:rPr lang="en" sz="1700">
                <a:solidFill>
                  <a:srgbClr val="F5F5F5"/>
                </a:solidFill>
                <a:latin typeface="Roboto"/>
                <a:ea typeface="Roboto"/>
                <a:cs typeface="Roboto"/>
                <a:sym typeface="Roboto"/>
              </a:rPr>
              <a:t> Supercell environment with largest hail &gt;2”</a:t>
            </a:r>
            <a:endParaRPr sz="1700">
              <a:solidFill>
                <a:srgbClr val="F5F5F5"/>
              </a:solidFill>
              <a:latin typeface="Roboto"/>
              <a:ea typeface="Roboto"/>
              <a:cs typeface="Roboto"/>
              <a:sym typeface="Roboto"/>
            </a:endParaRPr>
          </a:p>
          <a:p>
            <a:pPr indent="0" lvl="0" marL="457200" rtl="0" algn="l">
              <a:spcBef>
                <a:spcPts val="0"/>
              </a:spcBef>
              <a:spcAft>
                <a:spcPts val="0"/>
              </a:spcAft>
              <a:buNone/>
            </a:pPr>
            <a:r>
              <a:t/>
            </a:r>
            <a:endParaRPr sz="1700">
              <a:solidFill>
                <a:srgbClr val="F5F5F5"/>
              </a:solidFill>
              <a:latin typeface="Roboto"/>
              <a:ea typeface="Roboto"/>
              <a:cs typeface="Roboto"/>
              <a:sym typeface="Roboto"/>
            </a:endParaRPr>
          </a:p>
          <a:p>
            <a:pPr indent="0" lvl="0" marL="457200" rtl="0" algn="l">
              <a:spcBef>
                <a:spcPts val="0"/>
              </a:spcBef>
              <a:spcAft>
                <a:spcPts val="0"/>
              </a:spcAft>
              <a:buNone/>
            </a:pPr>
            <a:r>
              <a:rPr lang="en" sz="1700">
                <a:solidFill>
                  <a:srgbClr val="FF0000"/>
                </a:solidFill>
                <a:latin typeface="Roboto"/>
                <a:ea typeface="Roboto"/>
                <a:cs typeface="Roboto"/>
                <a:sym typeface="Roboto"/>
              </a:rPr>
              <a:t>CIG2:</a:t>
            </a:r>
            <a:r>
              <a:rPr lang="en" sz="1700">
                <a:solidFill>
                  <a:srgbClr val="F5F5F5"/>
                </a:solidFill>
                <a:latin typeface="Roboto"/>
                <a:ea typeface="Roboto"/>
                <a:cs typeface="Roboto"/>
                <a:sym typeface="Roboto"/>
              </a:rPr>
              <a:t> Long-Track Supercells - largest hail &gt;3.5”</a:t>
            </a:r>
            <a:endParaRPr i="1" sz="1700">
              <a:solidFill>
                <a:srgbClr val="F5F5F5"/>
              </a:solidFill>
              <a:latin typeface="Roboto"/>
              <a:ea typeface="Roboto"/>
              <a:cs typeface="Roboto"/>
              <a:sym typeface="Roboto"/>
            </a:endParaRPr>
          </a:p>
        </p:txBody>
      </p:sp>
      <p:sp>
        <p:nvSpPr>
          <p:cNvPr id="305" name="Google Shape;305;p26"/>
          <p:cNvSpPr/>
          <p:nvPr/>
        </p:nvSpPr>
        <p:spPr>
          <a:xfrm rot="5400000">
            <a:off x="5052396" y="2499400"/>
            <a:ext cx="203400" cy="533100"/>
          </a:xfrm>
          <a:prstGeom prst="leftBrace">
            <a:avLst>
              <a:gd fmla="val 50000" name="adj1"/>
              <a:gd fmla="val 50000" name="adj2"/>
            </a:avLst>
          </a:prstGeom>
          <a:noFill/>
          <a:ln cap="flat" cmpd="sng" w="28575">
            <a:solidFill>
              <a:srgbClr val="3AFF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AFFF4"/>
              </a:solidFill>
              <a:highlight>
                <a:schemeClr val="dk1"/>
              </a:highlight>
              <a:latin typeface="Arial"/>
              <a:ea typeface="Arial"/>
              <a:cs typeface="Arial"/>
              <a:sym typeface="Arial"/>
            </a:endParaRPr>
          </a:p>
        </p:txBody>
      </p:sp>
      <p:sp>
        <p:nvSpPr>
          <p:cNvPr id="306" name="Google Shape;306;p26"/>
          <p:cNvSpPr txBox="1"/>
          <p:nvPr/>
        </p:nvSpPr>
        <p:spPr>
          <a:xfrm>
            <a:off x="4794984" y="2248750"/>
            <a:ext cx="7182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3AFFF4"/>
                </a:solidFill>
                <a:latin typeface="Arial"/>
                <a:ea typeface="Arial"/>
                <a:cs typeface="Arial"/>
                <a:sym typeface="Arial"/>
              </a:rPr>
              <a:t>   </a:t>
            </a:r>
            <a:r>
              <a:rPr b="1" lang="en" sz="1500">
                <a:solidFill>
                  <a:srgbClr val="3AFFF4"/>
                </a:solidFill>
              </a:rPr>
              <a:t>8</a:t>
            </a:r>
            <a:r>
              <a:rPr b="1" i="0" lang="en" sz="1500" u="none" cap="none" strike="noStrike">
                <a:solidFill>
                  <a:srgbClr val="3AFFF4"/>
                </a:solidFill>
                <a:latin typeface="Arial"/>
                <a:ea typeface="Arial"/>
                <a:cs typeface="Arial"/>
                <a:sym typeface="Arial"/>
              </a:rPr>
              <a:t>%</a:t>
            </a:r>
            <a:endParaRPr b="1" i="0" sz="1500" u="none" cap="none" strike="noStrike">
              <a:solidFill>
                <a:srgbClr val="3AFFF4"/>
              </a:solidFill>
              <a:latin typeface="Arial"/>
              <a:ea typeface="Arial"/>
              <a:cs typeface="Arial"/>
              <a:sym typeface="Arial"/>
            </a:endParaRPr>
          </a:p>
        </p:txBody>
      </p:sp>
      <p:sp>
        <p:nvSpPr>
          <p:cNvPr id="307" name="Google Shape;307;p26"/>
          <p:cNvSpPr/>
          <p:nvPr/>
        </p:nvSpPr>
        <p:spPr>
          <a:xfrm rot="5400000">
            <a:off x="6545121" y="2501013"/>
            <a:ext cx="203400" cy="533100"/>
          </a:xfrm>
          <a:prstGeom prst="leftBrace">
            <a:avLst>
              <a:gd fmla="val 50000" name="adj1"/>
              <a:gd fmla="val 50000" name="adj2"/>
            </a:avLst>
          </a:prstGeom>
          <a:noFill/>
          <a:ln cap="flat" cmpd="sng" w="28575">
            <a:solidFill>
              <a:srgbClr val="3AFF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AFFF4"/>
              </a:solidFill>
              <a:highlight>
                <a:schemeClr val="dk1"/>
              </a:highlight>
              <a:latin typeface="Arial"/>
              <a:ea typeface="Arial"/>
              <a:cs typeface="Arial"/>
              <a:sym typeface="Arial"/>
            </a:endParaRPr>
          </a:p>
        </p:txBody>
      </p:sp>
      <p:sp>
        <p:nvSpPr>
          <p:cNvPr id="308" name="Google Shape;308;p26"/>
          <p:cNvSpPr txBox="1"/>
          <p:nvPr/>
        </p:nvSpPr>
        <p:spPr>
          <a:xfrm>
            <a:off x="6254198" y="2250375"/>
            <a:ext cx="7908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3AFFF4"/>
                </a:solidFill>
                <a:latin typeface="Arial"/>
                <a:ea typeface="Arial"/>
                <a:cs typeface="Arial"/>
                <a:sym typeface="Arial"/>
              </a:rPr>
              <a:t>   </a:t>
            </a:r>
            <a:r>
              <a:rPr b="1" lang="en" sz="1500">
                <a:solidFill>
                  <a:srgbClr val="3AFFF4"/>
                </a:solidFill>
              </a:rPr>
              <a:t>17</a:t>
            </a:r>
            <a:r>
              <a:rPr b="1" i="0" lang="en" sz="1500" u="none" cap="none" strike="noStrike">
                <a:solidFill>
                  <a:srgbClr val="3AFFF4"/>
                </a:solidFill>
                <a:latin typeface="Arial"/>
                <a:ea typeface="Arial"/>
                <a:cs typeface="Arial"/>
                <a:sym typeface="Arial"/>
              </a:rPr>
              <a:t>%</a:t>
            </a:r>
            <a:endParaRPr b="1" i="0" sz="1500" u="none" cap="none" strike="noStrike">
              <a:solidFill>
                <a:srgbClr val="3AFFF4"/>
              </a:solidFill>
              <a:latin typeface="Arial"/>
              <a:ea typeface="Arial"/>
              <a:cs typeface="Arial"/>
              <a:sym typeface="Arial"/>
            </a:endParaRPr>
          </a:p>
        </p:txBody>
      </p:sp>
      <p:sp>
        <p:nvSpPr>
          <p:cNvPr id="309" name="Google Shape;309;p26"/>
          <p:cNvSpPr/>
          <p:nvPr/>
        </p:nvSpPr>
        <p:spPr>
          <a:xfrm rot="5400000">
            <a:off x="8081346" y="2495863"/>
            <a:ext cx="203400" cy="533100"/>
          </a:xfrm>
          <a:prstGeom prst="leftBrace">
            <a:avLst>
              <a:gd fmla="val 50000" name="adj1"/>
              <a:gd fmla="val 50000" name="adj2"/>
            </a:avLst>
          </a:prstGeom>
          <a:noFill/>
          <a:ln cap="flat" cmpd="sng" w="28575">
            <a:solidFill>
              <a:srgbClr val="3AFF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AFFF4"/>
              </a:solidFill>
              <a:highlight>
                <a:schemeClr val="dk1"/>
              </a:highlight>
              <a:latin typeface="Arial"/>
              <a:ea typeface="Arial"/>
              <a:cs typeface="Arial"/>
              <a:sym typeface="Arial"/>
            </a:endParaRPr>
          </a:p>
        </p:txBody>
      </p:sp>
      <p:sp>
        <p:nvSpPr>
          <p:cNvPr id="310" name="Google Shape;310;p26"/>
          <p:cNvSpPr txBox="1"/>
          <p:nvPr/>
        </p:nvSpPr>
        <p:spPr>
          <a:xfrm>
            <a:off x="7890945" y="2245213"/>
            <a:ext cx="5883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lang="en" sz="1500">
                <a:solidFill>
                  <a:srgbClr val="3AFFF4"/>
                </a:solidFill>
              </a:rPr>
              <a:t>25</a:t>
            </a:r>
            <a:r>
              <a:rPr b="1" lang="en" sz="1500">
                <a:solidFill>
                  <a:srgbClr val="3AFFF4"/>
                </a:solidFill>
              </a:rPr>
              <a:t>%</a:t>
            </a:r>
            <a:endParaRPr b="1" i="0" sz="1500" u="none" cap="none" strike="noStrike">
              <a:solidFill>
                <a:srgbClr val="3AFFF4"/>
              </a:solidFill>
              <a:latin typeface="Arial"/>
              <a:ea typeface="Arial"/>
              <a:cs typeface="Arial"/>
              <a:sym typeface="Arial"/>
            </a:endParaRPr>
          </a:p>
        </p:txBody>
      </p:sp>
      <p:sp>
        <p:nvSpPr>
          <p:cNvPr id="311" name="Google Shape;311;p26"/>
          <p:cNvSpPr txBox="1"/>
          <p:nvPr/>
        </p:nvSpPr>
        <p:spPr>
          <a:xfrm>
            <a:off x="6287723" y="1588275"/>
            <a:ext cx="9159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lang="en" sz="1500">
                <a:solidFill>
                  <a:srgbClr val="3AFFF4"/>
                </a:solidFill>
              </a:rPr>
              <a:t>2+ inch</a:t>
            </a:r>
            <a:endParaRPr b="1" i="0" sz="1500" u="none" cap="none" strike="noStrike">
              <a:solidFill>
                <a:srgbClr val="3AFFF4"/>
              </a:solidFill>
              <a:latin typeface="Arial"/>
              <a:ea typeface="Arial"/>
              <a:cs typeface="Arial"/>
              <a:sym typeface="Arial"/>
            </a:endParaRPr>
          </a:p>
        </p:txBody>
      </p:sp>
      <p:sp>
        <p:nvSpPr>
          <p:cNvPr id="312" name="Google Shape;312;p26"/>
          <p:cNvSpPr txBox="1"/>
          <p:nvPr/>
        </p:nvSpPr>
        <p:spPr>
          <a:xfrm>
            <a:off x="5802214" y="4425840"/>
            <a:ext cx="133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5F5F5"/>
                </a:solidFill>
                <a:latin typeface="Roboto"/>
                <a:ea typeface="Roboto"/>
                <a:cs typeface="Roboto"/>
                <a:sym typeface="Roboto"/>
              </a:rPr>
              <a:t>Intensity Level</a:t>
            </a:r>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316" name="Shape 316"/>
        <p:cNvGrpSpPr/>
        <p:nvPr/>
      </p:nvGrpSpPr>
      <p:grpSpPr>
        <a:xfrm>
          <a:off x="0" y="0"/>
          <a:ext cx="0" cy="0"/>
          <a:chOff x="0" y="0"/>
          <a:chExt cx="0" cy="0"/>
        </a:xfrm>
      </p:grpSpPr>
      <p:pic>
        <p:nvPicPr>
          <p:cNvPr id="317" name="Google Shape;317;p27" title="US-StormPredictionCenter-Logo.svg (2).png"/>
          <p:cNvPicPr preferRelativeResize="0"/>
          <p:nvPr/>
        </p:nvPicPr>
        <p:blipFill>
          <a:blip r:embed="rId3">
            <a:alphaModFix amt="15000"/>
          </a:blip>
          <a:stretch>
            <a:fillRect/>
          </a:stretch>
        </p:blipFill>
        <p:spPr>
          <a:xfrm>
            <a:off x="0" y="396240"/>
            <a:ext cx="9144000" cy="4351020"/>
          </a:xfrm>
          <a:prstGeom prst="rect">
            <a:avLst/>
          </a:prstGeom>
          <a:noFill/>
          <a:ln>
            <a:noFill/>
          </a:ln>
        </p:spPr>
      </p:pic>
      <p:pic>
        <p:nvPicPr>
          <p:cNvPr id="318" name="Google Shape;318;p27"/>
          <p:cNvPicPr preferRelativeResize="0"/>
          <p:nvPr/>
        </p:nvPicPr>
        <p:blipFill rotWithShape="1">
          <a:blip r:embed="rId4">
            <a:alphaModFix/>
          </a:blip>
          <a:srcRect b="14408" l="8517" r="0" t="17817"/>
          <a:stretch/>
        </p:blipFill>
        <p:spPr>
          <a:xfrm>
            <a:off x="8391769" y="4788155"/>
            <a:ext cx="735237" cy="338425"/>
          </a:xfrm>
          <a:prstGeom prst="rect">
            <a:avLst/>
          </a:prstGeom>
          <a:noFill/>
          <a:ln>
            <a:noFill/>
          </a:ln>
        </p:spPr>
      </p:pic>
      <p:pic>
        <p:nvPicPr>
          <p:cNvPr id="319" name="Google Shape;319;p27" title="NOAANWSLogos.png"/>
          <p:cNvPicPr preferRelativeResize="0"/>
          <p:nvPr/>
        </p:nvPicPr>
        <p:blipFill>
          <a:blip r:embed="rId5">
            <a:alphaModFix/>
          </a:blip>
          <a:stretch>
            <a:fillRect/>
          </a:stretch>
        </p:blipFill>
        <p:spPr>
          <a:xfrm>
            <a:off x="16912" y="4788156"/>
            <a:ext cx="676824" cy="338425"/>
          </a:xfrm>
          <a:prstGeom prst="rect">
            <a:avLst/>
          </a:prstGeom>
          <a:noFill/>
          <a:ln>
            <a:noFill/>
          </a:ln>
        </p:spPr>
      </p:pic>
      <p:cxnSp>
        <p:nvCxnSpPr>
          <p:cNvPr id="320" name="Google Shape;320;p27"/>
          <p:cNvCxnSpPr/>
          <p:nvPr/>
        </p:nvCxnSpPr>
        <p:spPr>
          <a:xfrm>
            <a:off x="0" y="4745900"/>
            <a:ext cx="9170400" cy="0"/>
          </a:xfrm>
          <a:prstGeom prst="straightConnector1">
            <a:avLst/>
          </a:prstGeom>
          <a:noFill/>
          <a:ln cap="flat" cmpd="sng" w="9525">
            <a:solidFill>
              <a:srgbClr val="DBDFE4"/>
            </a:solidFill>
            <a:prstDash val="solid"/>
            <a:round/>
            <a:headEnd len="med" w="med" type="none"/>
            <a:tailEnd len="med" w="med" type="none"/>
          </a:ln>
        </p:spPr>
      </p:cxnSp>
      <p:sp>
        <p:nvSpPr>
          <p:cNvPr id="321" name="Google Shape;321;p27"/>
          <p:cNvSpPr txBox="1"/>
          <p:nvPr>
            <p:ph idx="12" type="sldNum"/>
          </p:nvPr>
        </p:nvSpPr>
        <p:spPr>
          <a:xfrm>
            <a:off x="4310859" y="4745892"/>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400">
                <a:solidFill>
                  <a:srgbClr val="9CA3AF"/>
                </a:solidFill>
              </a:rPr>
              <a:t>‹#›</a:t>
            </a:fld>
            <a:endParaRPr b="1" sz="1400">
              <a:solidFill>
                <a:srgbClr val="9CA3AF"/>
              </a:solidFill>
            </a:endParaRPr>
          </a:p>
        </p:txBody>
      </p:sp>
      <p:sp>
        <p:nvSpPr>
          <p:cNvPr id="322" name="Google Shape;322;p27"/>
          <p:cNvSpPr txBox="1"/>
          <p:nvPr/>
        </p:nvSpPr>
        <p:spPr>
          <a:xfrm>
            <a:off x="10022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Storm Prediction Center</a:t>
            </a:r>
            <a:endParaRPr/>
          </a:p>
        </p:txBody>
      </p:sp>
      <p:sp>
        <p:nvSpPr>
          <p:cNvPr id="323" name="Google Shape;323;p27"/>
          <p:cNvSpPr txBox="1"/>
          <p:nvPr/>
        </p:nvSpPr>
        <p:spPr>
          <a:xfrm>
            <a:off x="51680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Norman, OK</a:t>
            </a:r>
            <a:endParaRPr/>
          </a:p>
        </p:txBody>
      </p:sp>
      <p:sp>
        <p:nvSpPr>
          <p:cNvPr id="324" name="Google Shape;324;p27"/>
          <p:cNvSpPr/>
          <p:nvPr/>
        </p:nvSpPr>
        <p:spPr>
          <a:xfrm rot="5400000">
            <a:off x="4924462" y="3332992"/>
            <a:ext cx="203400" cy="533100"/>
          </a:xfrm>
          <a:prstGeom prst="leftBrace">
            <a:avLst>
              <a:gd fmla="val 50000" name="adj1"/>
              <a:gd fmla="val 50000" name="adj2"/>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27"/>
          <p:cNvSpPr txBox="1"/>
          <p:nvPr/>
        </p:nvSpPr>
        <p:spPr>
          <a:xfrm>
            <a:off x="4707500" y="3135442"/>
            <a:ext cx="7182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lt1"/>
                </a:solidFill>
                <a:latin typeface="Arial"/>
                <a:ea typeface="Arial"/>
                <a:cs typeface="Arial"/>
                <a:sym typeface="Arial"/>
              </a:rPr>
              <a:t>   7%</a:t>
            </a:r>
            <a:endParaRPr b="1" i="0" sz="1500" u="none" cap="none" strike="noStrike">
              <a:solidFill>
                <a:schemeClr val="lt1"/>
              </a:solidFill>
              <a:latin typeface="Arial"/>
              <a:ea typeface="Arial"/>
              <a:cs typeface="Arial"/>
              <a:sym typeface="Arial"/>
            </a:endParaRPr>
          </a:p>
        </p:txBody>
      </p:sp>
      <p:sp>
        <p:nvSpPr>
          <p:cNvPr id="326" name="Google Shape;326;p27"/>
          <p:cNvSpPr/>
          <p:nvPr/>
        </p:nvSpPr>
        <p:spPr>
          <a:xfrm rot="5400000">
            <a:off x="6140000" y="2956192"/>
            <a:ext cx="203400" cy="575100"/>
          </a:xfrm>
          <a:prstGeom prst="leftBrace">
            <a:avLst>
              <a:gd fmla="val 50000" name="adj1"/>
              <a:gd fmla="val 50000" name="adj2"/>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27"/>
          <p:cNvSpPr txBox="1"/>
          <p:nvPr/>
        </p:nvSpPr>
        <p:spPr>
          <a:xfrm>
            <a:off x="5911125" y="2779642"/>
            <a:ext cx="7182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lt1"/>
                </a:solidFill>
                <a:latin typeface="Arial"/>
                <a:ea typeface="Arial"/>
                <a:cs typeface="Arial"/>
                <a:sym typeface="Arial"/>
              </a:rPr>
              <a:t> 20%</a:t>
            </a:r>
            <a:endParaRPr b="1" i="0" sz="1500" u="none" cap="none" strike="noStrike">
              <a:solidFill>
                <a:schemeClr val="lt1"/>
              </a:solidFill>
              <a:latin typeface="Arial"/>
              <a:ea typeface="Arial"/>
              <a:cs typeface="Arial"/>
              <a:sym typeface="Arial"/>
            </a:endParaRPr>
          </a:p>
        </p:txBody>
      </p:sp>
      <p:sp>
        <p:nvSpPr>
          <p:cNvPr id="328" name="Google Shape;328;p27"/>
          <p:cNvSpPr/>
          <p:nvPr/>
        </p:nvSpPr>
        <p:spPr>
          <a:xfrm rot="5400000">
            <a:off x="7310510" y="2781892"/>
            <a:ext cx="203400" cy="562500"/>
          </a:xfrm>
          <a:prstGeom prst="leftBrace">
            <a:avLst>
              <a:gd fmla="val 50000" name="adj1"/>
              <a:gd fmla="val 50000" name="adj2"/>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27"/>
          <p:cNvSpPr txBox="1"/>
          <p:nvPr/>
        </p:nvSpPr>
        <p:spPr>
          <a:xfrm>
            <a:off x="7075800" y="2599042"/>
            <a:ext cx="7581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lt1"/>
                </a:solidFill>
                <a:latin typeface="Arial"/>
                <a:ea typeface="Arial"/>
                <a:cs typeface="Arial"/>
                <a:sym typeface="Arial"/>
              </a:rPr>
              <a:t>  30%</a:t>
            </a:r>
            <a:endParaRPr b="1" i="0" sz="1500" u="none" cap="none" strike="noStrike">
              <a:solidFill>
                <a:schemeClr val="lt1"/>
              </a:solidFill>
              <a:latin typeface="Arial"/>
              <a:ea typeface="Arial"/>
              <a:cs typeface="Arial"/>
              <a:sym typeface="Arial"/>
            </a:endParaRPr>
          </a:p>
        </p:txBody>
      </p:sp>
      <p:sp>
        <p:nvSpPr>
          <p:cNvPr id="330" name="Google Shape;330;p27"/>
          <p:cNvSpPr txBox="1"/>
          <p:nvPr/>
        </p:nvSpPr>
        <p:spPr>
          <a:xfrm>
            <a:off x="3433250" y="1824342"/>
            <a:ext cx="31131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i="1" lang="en" sz="2200"/>
              <a:t>Simple graphic x/y axis</a:t>
            </a:r>
            <a:endParaRPr b="0" i="1" sz="2200" u="none" cap="none" strike="noStrike">
              <a:solidFill>
                <a:srgbClr val="000000"/>
              </a:solidFill>
              <a:latin typeface="Arial"/>
              <a:ea typeface="Arial"/>
              <a:cs typeface="Arial"/>
              <a:sym typeface="Arial"/>
            </a:endParaRPr>
          </a:p>
        </p:txBody>
      </p:sp>
      <p:sp>
        <p:nvSpPr>
          <p:cNvPr id="331" name="Google Shape;331;p27"/>
          <p:cNvSpPr txBox="1"/>
          <p:nvPr/>
        </p:nvSpPr>
        <p:spPr>
          <a:xfrm>
            <a:off x="4570100" y="1684442"/>
            <a:ext cx="839400" cy="327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FFFFFF"/>
                </a:solidFill>
                <a:latin typeface="Arial"/>
                <a:ea typeface="Arial"/>
                <a:cs typeface="Arial"/>
                <a:sym typeface="Arial"/>
              </a:rPr>
              <a:t>CIG 0</a:t>
            </a:r>
            <a:endParaRPr b="1" i="0" sz="1800" u="none" cap="none" strike="noStrike">
              <a:solidFill>
                <a:srgbClr val="FFFFFF"/>
              </a:solidFill>
              <a:latin typeface="Arial"/>
              <a:ea typeface="Arial"/>
              <a:cs typeface="Arial"/>
              <a:sym typeface="Arial"/>
            </a:endParaRPr>
          </a:p>
        </p:txBody>
      </p:sp>
      <p:sp>
        <p:nvSpPr>
          <p:cNvPr id="332" name="Google Shape;332;p27"/>
          <p:cNvSpPr txBox="1"/>
          <p:nvPr/>
        </p:nvSpPr>
        <p:spPr>
          <a:xfrm>
            <a:off x="5685050" y="1684442"/>
            <a:ext cx="839400" cy="327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FFFFFF"/>
                </a:solidFill>
                <a:latin typeface="Arial"/>
                <a:ea typeface="Arial"/>
                <a:cs typeface="Arial"/>
                <a:sym typeface="Arial"/>
              </a:rPr>
              <a:t>CIG 1</a:t>
            </a:r>
            <a:endParaRPr b="1" i="0" sz="1800" u="none" cap="none" strike="noStrike">
              <a:solidFill>
                <a:srgbClr val="FFFFFF"/>
              </a:solidFill>
              <a:latin typeface="Arial"/>
              <a:ea typeface="Arial"/>
              <a:cs typeface="Arial"/>
              <a:sym typeface="Arial"/>
            </a:endParaRPr>
          </a:p>
        </p:txBody>
      </p:sp>
      <p:sp>
        <p:nvSpPr>
          <p:cNvPr id="333" name="Google Shape;333;p27"/>
          <p:cNvSpPr txBox="1"/>
          <p:nvPr/>
        </p:nvSpPr>
        <p:spPr>
          <a:xfrm>
            <a:off x="6845475" y="1684442"/>
            <a:ext cx="839400" cy="327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FFFFFF"/>
                </a:solidFill>
                <a:latin typeface="Arial"/>
                <a:ea typeface="Arial"/>
                <a:cs typeface="Arial"/>
                <a:sym typeface="Arial"/>
              </a:rPr>
              <a:t>CIG 2</a:t>
            </a:r>
            <a:endParaRPr b="1" i="0" sz="1800" u="none" cap="none" strike="noStrike">
              <a:solidFill>
                <a:srgbClr val="FFFFFF"/>
              </a:solidFill>
              <a:latin typeface="Arial"/>
              <a:ea typeface="Arial"/>
              <a:cs typeface="Arial"/>
              <a:sym typeface="Arial"/>
            </a:endParaRPr>
          </a:p>
        </p:txBody>
      </p:sp>
      <p:sp>
        <p:nvSpPr>
          <p:cNvPr id="334" name="Google Shape;334;p27"/>
          <p:cNvSpPr/>
          <p:nvPr/>
        </p:nvSpPr>
        <p:spPr>
          <a:xfrm>
            <a:off x="1421550" y="946650"/>
            <a:ext cx="6792900" cy="3012900"/>
          </a:xfrm>
          <a:prstGeom prst="rect">
            <a:avLst/>
          </a:prstGeom>
          <a:gradFill>
            <a:gsLst>
              <a:gs pos="0">
                <a:srgbClr val="00B050"/>
              </a:gs>
              <a:gs pos="21000">
                <a:srgbClr val="FFFF00"/>
              </a:gs>
              <a:gs pos="45000">
                <a:srgbClr val="FF9900"/>
              </a:gs>
              <a:gs pos="69000">
                <a:srgbClr val="FF0000"/>
              </a:gs>
              <a:gs pos="85000">
                <a:srgbClr val="B93A3A"/>
              </a:gs>
              <a:gs pos="100000">
                <a:srgbClr val="FF33CC"/>
              </a:gs>
            </a:gsLst>
            <a:lin ang="18900044"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5" name="Google Shape;335;p27"/>
          <p:cNvSpPr txBox="1"/>
          <p:nvPr/>
        </p:nvSpPr>
        <p:spPr>
          <a:xfrm rot="-5400000">
            <a:off x="-362415" y="3237492"/>
            <a:ext cx="1456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5F5F5"/>
                </a:solidFill>
              </a:rPr>
              <a:t>Outlook  Probabilities</a:t>
            </a:r>
            <a:endParaRPr sz="1800">
              <a:solidFill>
                <a:srgbClr val="F5F5F5"/>
              </a:solidFill>
            </a:endParaRPr>
          </a:p>
        </p:txBody>
      </p:sp>
      <p:sp>
        <p:nvSpPr>
          <p:cNvPr id="336" name="Google Shape;336;p27"/>
          <p:cNvSpPr txBox="1"/>
          <p:nvPr/>
        </p:nvSpPr>
        <p:spPr>
          <a:xfrm>
            <a:off x="1421550" y="4319636"/>
            <a:ext cx="4844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5F5F5"/>
                </a:solidFill>
              </a:rPr>
              <a:t>Conditional Intensity </a:t>
            </a:r>
            <a:endParaRPr sz="1800">
              <a:solidFill>
                <a:srgbClr val="F5F5F5"/>
              </a:solidFill>
            </a:endParaRPr>
          </a:p>
        </p:txBody>
      </p:sp>
      <p:sp>
        <p:nvSpPr>
          <p:cNvPr id="337" name="Google Shape;337;p27"/>
          <p:cNvSpPr txBox="1"/>
          <p:nvPr/>
        </p:nvSpPr>
        <p:spPr>
          <a:xfrm>
            <a:off x="-2800" y="1272591"/>
            <a:ext cx="1421700" cy="461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800">
                <a:solidFill>
                  <a:srgbClr val="FF33CC"/>
                </a:solidFill>
              </a:rPr>
              <a:t>45%</a:t>
            </a:r>
            <a:endParaRPr sz="1800">
              <a:solidFill>
                <a:srgbClr val="FF33CC"/>
              </a:solidFill>
            </a:endParaRPr>
          </a:p>
        </p:txBody>
      </p:sp>
      <p:sp>
        <p:nvSpPr>
          <p:cNvPr id="338" name="Google Shape;338;p27"/>
          <p:cNvSpPr txBox="1"/>
          <p:nvPr/>
        </p:nvSpPr>
        <p:spPr>
          <a:xfrm>
            <a:off x="-1750" y="3608552"/>
            <a:ext cx="1419600" cy="461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800">
                <a:solidFill>
                  <a:srgbClr val="00B050"/>
                </a:solidFill>
              </a:rPr>
              <a:t>2%</a:t>
            </a:r>
            <a:endParaRPr sz="1800">
              <a:solidFill>
                <a:srgbClr val="00B050"/>
              </a:solidFill>
            </a:endParaRPr>
          </a:p>
        </p:txBody>
      </p:sp>
      <p:sp>
        <p:nvSpPr>
          <p:cNvPr id="339" name="Google Shape;339;p27"/>
          <p:cNvSpPr txBox="1"/>
          <p:nvPr/>
        </p:nvSpPr>
        <p:spPr>
          <a:xfrm>
            <a:off x="-2800" y="3159454"/>
            <a:ext cx="1421700" cy="461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800">
                <a:solidFill>
                  <a:srgbClr val="B45F06"/>
                </a:solidFill>
              </a:rPr>
              <a:t>5%</a:t>
            </a:r>
            <a:endParaRPr sz="1800">
              <a:solidFill>
                <a:srgbClr val="B45F06"/>
              </a:solidFill>
            </a:endParaRPr>
          </a:p>
        </p:txBody>
      </p:sp>
      <p:sp>
        <p:nvSpPr>
          <p:cNvPr id="340" name="Google Shape;340;p27"/>
          <p:cNvSpPr txBox="1"/>
          <p:nvPr/>
        </p:nvSpPr>
        <p:spPr>
          <a:xfrm>
            <a:off x="1476525" y="3909935"/>
            <a:ext cx="1776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00B050"/>
                </a:solidFill>
              </a:rPr>
              <a:t>No highlights</a:t>
            </a:r>
            <a:endParaRPr sz="1800">
              <a:solidFill>
                <a:srgbClr val="00B050"/>
              </a:solidFill>
            </a:endParaRPr>
          </a:p>
        </p:txBody>
      </p:sp>
      <p:sp>
        <p:nvSpPr>
          <p:cNvPr id="341" name="Google Shape;341;p27"/>
          <p:cNvSpPr txBox="1"/>
          <p:nvPr/>
        </p:nvSpPr>
        <p:spPr>
          <a:xfrm>
            <a:off x="3715838" y="3909935"/>
            <a:ext cx="152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F9900"/>
                </a:solidFill>
              </a:rPr>
              <a:t>CIG1</a:t>
            </a:r>
            <a:endParaRPr sz="1800">
              <a:solidFill>
                <a:srgbClr val="FF9900"/>
              </a:solidFill>
            </a:endParaRPr>
          </a:p>
        </p:txBody>
      </p:sp>
      <p:sp>
        <p:nvSpPr>
          <p:cNvPr id="342" name="Google Shape;342;p27"/>
          <p:cNvSpPr txBox="1"/>
          <p:nvPr/>
        </p:nvSpPr>
        <p:spPr>
          <a:xfrm>
            <a:off x="5704075" y="3909929"/>
            <a:ext cx="152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F0000"/>
                </a:solidFill>
              </a:rPr>
              <a:t>CIG2</a:t>
            </a:r>
            <a:endParaRPr sz="1800">
              <a:solidFill>
                <a:srgbClr val="FF0000"/>
              </a:solidFill>
            </a:endParaRPr>
          </a:p>
        </p:txBody>
      </p:sp>
      <p:sp>
        <p:nvSpPr>
          <p:cNvPr id="343" name="Google Shape;343;p27"/>
          <p:cNvSpPr txBox="1"/>
          <p:nvPr/>
        </p:nvSpPr>
        <p:spPr>
          <a:xfrm>
            <a:off x="7540041" y="3909936"/>
            <a:ext cx="152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F33CC"/>
                </a:solidFill>
              </a:rPr>
              <a:t>CIG3</a:t>
            </a:r>
            <a:endParaRPr sz="1800">
              <a:solidFill>
                <a:srgbClr val="FF33CC"/>
              </a:solidFill>
            </a:endParaRPr>
          </a:p>
        </p:txBody>
      </p:sp>
      <p:sp>
        <p:nvSpPr>
          <p:cNvPr id="344" name="Google Shape;344;p27"/>
          <p:cNvSpPr txBox="1"/>
          <p:nvPr/>
        </p:nvSpPr>
        <p:spPr>
          <a:xfrm>
            <a:off x="-1750" y="2174144"/>
            <a:ext cx="1419600" cy="461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800">
                <a:solidFill>
                  <a:srgbClr val="FF9900"/>
                </a:solidFill>
              </a:rPr>
              <a:t>15%</a:t>
            </a:r>
            <a:endParaRPr sz="1800">
              <a:solidFill>
                <a:srgbClr val="FF9900"/>
              </a:solidFill>
            </a:endParaRPr>
          </a:p>
        </p:txBody>
      </p:sp>
      <p:sp>
        <p:nvSpPr>
          <p:cNvPr id="345" name="Google Shape;345;p27"/>
          <p:cNvSpPr txBox="1"/>
          <p:nvPr/>
        </p:nvSpPr>
        <p:spPr>
          <a:xfrm>
            <a:off x="-2800" y="2679488"/>
            <a:ext cx="1421700" cy="461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800">
                <a:solidFill>
                  <a:srgbClr val="FFD966"/>
                </a:solidFill>
              </a:rPr>
              <a:t>10%</a:t>
            </a:r>
            <a:endParaRPr sz="1800">
              <a:solidFill>
                <a:srgbClr val="FFD966"/>
              </a:solidFill>
            </a:endParaRPr>
          </a:p>
        </p:txBody>
      </p:sp>
      <p:sp>
        <p:nvSpPr>
          <p:cNvPr id="346" name="Google Shape;346;p27"/>
          <p:cNvSpPr txBox="1"/>
          <p:nvPr/>
        </p:nvSpPr>
        <p:spPr>
          <a:xfrm>
            <a:off x="-1750" y="1725904"/>
            <a:ext cx="1419600" cy="461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800">
                <a:solidFill>
                  <a:srgbClr val="FF0000"/>
                </a:solidFill>
              </a:rPr>
              <a:t>30%</a:t>
            </a:r>
            <a:endParaRPr sz="1800">
              <a:solidFill>
                <a:srgbClr val="FF0000"/>
              </a:solidFill>
            </a:endParaRPr>
          </a:p>
        </p:txBody>
      </p:sp>
      <p:sp>
        <p:nvSpPr>
          <p:cNvPr id="347" name="Google Shape;347;p27"/>
          <p:cNvSpPr/>
          <p:nvPr/>
        </p:nvSpPr>
        <p:spPr>
          <a:xfrm>
            <a:off x="3842175" y="4382837"/>
            <a:ext cx="4372200" cy="327900"/>
          </a:xfrm>
          <a:prstGeom prst="rightArrow">
            <a:avLst>
              <a:gd fmla="val 22459"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8" name="Google Shape;348;p27"/>
          <p:cNvSpPr/>
          <p:nvPr/>
        </p:nvSpPr>
        <p:spPr>
          <a:xfrm>
            <a:off x="152337" y="968242"/>
            <a:ext cx="186300" cy="23772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49" name="Google Shape;349;p27"/>
          <p:cNvCxnSpPr/>
          <p:nvPr/>
        </p:nvCxnSpPr>
        <p:spPr>
          <a:xfrm flipH="1" rot="10800000">
            <a:off x="1429700" y="972825"/>
            <a:ext cx="6759600" cy="2969400"/>
          </a:xfrm>
          <a:prstGeom prst="straightConnector1">
            <a:avLst/>
          </a:prstGeom>
          <a:noFill/>
          <a:ln cap="flat" cmpd="sng" w="76200">
            <a:solidFill>
              <a:schemeClr val="dk1"/>
            </a:solidFill>
            <a:prstDash val="solid"/>
            <a:round/>
            <a:headEnd len="med" w="med" type="none"/>
            <a:tailEnd len="med" w="med" type="triangle"/>
          </a:ln>
        </p:spPr>
      </p:cxnSp>
      <p:sp>
        <p:nvSpPr>
          <p:cNvPr id="350" name="Google Shape;350;p27"/>
          <p:cNvSpPr txBox="1"/>
          <p:nvPr/>
        </p:nvSpPr>
        <p:spPr>
          <a:xfrm flipH="1" rot="-1388876">
            <a:off x="3433630" y="2179617"/>
            <a:ext cx="2183377" cy="461674"/>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Increasing impacts</a:t>
            </a:r>
            <a:endParaRPr sz="1800">
              <a:solidFill>
                <a:schemeClr val="dk1"/>
              </a:solidFill>
            </a:endParaRPr>
          </a:p>
        </p:txBody>
      </p:sp>
      <p:sp>
        <p:nvSpPr>
          <p:cNvPr id="351" name="Google Shape;351;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52" name="Google Shape;352;p27"/>
          <p:cNvSpPr txBox="1"/>
          <p:nvPr>
            <p:ph type="ctrTitle"/>
          </p:nvPr>
        </p:nvSpPr>
        <p:spPr>
          <a:xfrm>
            <a:off x="-75" y="-33851"/>
            <a:ext cx="9144000" cy="10686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21874"/>
              <a:buNone/>
            </a:pPr>
            <a:r>
              <a:rPr lang="en" sz="4266">
                <a:solidFill>
                  <a:srgbClr val="F5F5F5"/>
                </a:solidFill>
                <a:latin typeface="Roboto"/>
                <a:ea typeface="Roboto"/>
                <a:cs typeface="Roboto"/>
                <a:sym typeface="Roboto"/>
              </a:rPr>
              <a:t>SPC Conditional Intensity Outlooks</a:t>
            </a:r>
            <a:endParaRPr sz="4266">
              <a:solidFill>
                <a:srgbClr val="F5F5F5"/>
              </a:solidFill>
              <a:latin typeface="Roboto"/>
              <a:ea typeface="Roboto"/>
              <a:cs typeface="Roboto"/>
              <a:sym typeface="Roboto"/>
            </a:endParaRPr>
          </a:p>
          <a:p>
            <a:pPr indent="0" lvl="0" marL="0" rtl="0" algn="l">
              <a:spcBef>
                <a:spcPts val="0"/>
              </a:spcBef>
              <a:spcAft>
                <a:spcPts val="0"/>
              </a:spcAft>
              <a:buSzPct val="195815"/>
              <a:buNone/>
            </a:pPr>
            <a:r>
              <a:rPr lang="en" sz="2655">
                <a:solidFill>
                  <a:srgbClr val="9CA3AF"/>
                </a:solidFill>
                <a:latin typeface="Roboto"/>
                <a:ea typeface="Roboto"/>
                <a:cs typeface="Roboto"/>
                <a:sym typeface="Roboto"/>
              </a:rPr>
              <a:t>Tornado</a:t>
            </a:r>
            <a:endParaRPr sz="2655">
              <a:solidFill>
                <a:srgbClr val="20B2AA"/>
              </a:solidFill>
            </a:endParaRPr>
          </a:p>
        </p:txBody>
      </p:sp>
      <p:sp>
        <p:nvSpPr>
          <p:cNvPr id="353" name="Google Shape;353;p27"/>
          <p:cNvSpPr txBox="1"/>
          <p:nvPr/>
        </p:nvSpPr>
        <p:spPr>
          <a:xfrm>
            <a:off x="-2675" y="841271"/>
            <a:ext cx="1421700" cy="461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800">
                <a:solidFill>
                  <a:srgbClr val="9900FF"/>
                </a:solidFill>
              </a:rPr>
              <a:t>60%</a:t>
            </a:r>
            <a:endParaRPr sz="1800">
              <a:solidFill>
                <a:srgbClr val="9900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357" name="Shape 357"/>
        <p:cNvGrpSpPr/>
        <p:nvPr/>
      </p:nvGrpSpPr>
      <p:grpSpPr>
        <a:xfrm>
          <a:off x="0" y="0"/>
          <a:ext cx="0" cy="0"/>
          <a:chOff x="0" y="0"/>
          <a:chExt cx="0" cy="0"/>
        </a:xfrm>
      </p:grpSpPr>
      <p:pic>
        <p:nvPicPr>
          <p:cNvPr id="358" name="Google Shape;358;p28" title="US-StormPredictionCenter-Logo.svg (2).png"/>
          <p:cNvPicPr preferRelativeResize="0"/>
          <p:nvPr/>
        </p:nvPicPr>
        <p:blipFill>
          <a:blip r:embed="rId3">
            <a:alphaModFix amt="15000"/>
          </a:blip>
          <a:stretch>
            <a:fillRect/>
          </a:stretch>
        </p:blipFill>
        <p:spPr>
          <a:xfrm>
            <a:off x="0" y="396240"/>
            <a:ext cx="9144000" cy="4351020"/>
          </a:xfrm>
          <a:prstGeom prst="rect">
            <a:avLst/>
          </a:prstGeom>
          <a:noFill/>
          <a:ln>
            <a:noFill/>
          </a:ln>
        </p:spPr>
      </p:pic>
      <p:pic>
        <p:nvPicPr>
          <p:cNvPr id="359" name="Google Shape;359;p28"/>
          <p:cNvPicPr preferRelativeResize="0"/>
          <p:nvPr/>
        </p:nvPicPr>
        <p:blipFill rotWithShape="1">
          <a:blip r:embed="rId4">
            <a:alphaModFix/>
          </a:blip>
          <a:srcRect b="14408" l="8517" r="0" t="17817"/>
          <a:stretch/>
        </p:blipFill>
        <p:spPr>
          <a:xfrm>
            <a:off x="8391769" y="4788155"/>
            <a:ext cx="735237" cy="338425"/>
          </a:xfrm>
          <a:prstGeom prst="rect">
            <a:avLst/>
          </a:prstGeom>
          <a:noFill/>
          <a:ln>
            <a:noFill/>
          </a:ln>
        </p:spPr>
      </p:pic>
      <p:pic>
        <p:nvPicPr>
          <p:cNvPr id="360" name="Google Shape;360;p28" title="NOAANWSLogos.png"/>
          <p:cNvPicPr preferRelativeResize="0"/>
          <p:nvPr/>
        </p:nvPicPr>
        <p:blipFill>
          <a:blip r:embed="rId5">
            <a:alphaModFix/>
          </a:blip>
          <a:stretch>
            <a:fillRect/>
          </a:stretch>
        </p:blipFill>
        <p:spPr>
          <a:xfrm>
            <a:off x="16912" y="4788156"/>
            <a:ext cx="676824" cy="338425"/>
          </a:xfrm>
          <a:prstGeom prst="rect">
            <a:avLst/>
          </a:prstGeom>
          <a:noFill/>
          <a:ln>
            <a:noFill/>
          </a:ln>
        </p:spPr>
      </p:pic>
      <p:cxnSp>
        <p:nvCxnSpPr>
          <p:cNvPr id="361" name="Google Shape;361;p28"/>
          <p:cNvCxnSpPr/>
          <p:nvPr/>
        </p:nvCxnSpPr>
        <p:spPr>
          <a:xfrm>
            <a:off x="0" y="4745900"/>
            <a:ext cx="9170400" cy="0"/>
          </a:xfrm>
          <a:prstGeom prst="straightConnector1">
            <a:avLst/>
          </a:prstGeom>
          <a:noFill/>
          <a:ln cap="flat" cmpd="sng" w="9525">
            <a:solidFill>
              <a:srgbClr val="DBDFE4"/>
            </a:solidFill>
            <a:prstDash val="solid"/>
            <a:round/>
            <a:headEnd len="med" w="med" type="none"/>
            <a:tailEnd len="med" w="med" type="none"/>
          </a:ln>
        </p:spPr>
      </p:cxnSp>
      <p:sp>
        <p:nvSpPr>
          <p:cNvPr id="362" name="Google Shape;362;p28"/>
          <p:cNvSpPr txBox="1"/>
          <p:nvPr>
            <p:ph idx="12" type="sldNum"/>
          </p:nvPr>
        </p:nvSpPr>
        <p:spPr>
          <a:xfrm>
            <a:off x="4310859" y="4745892"/>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400">
                <a:solidFill>
                  <a:srgbClr val="9CA3AF"/>
                </a:solidFill>
              </a:rPr>
              <a:t>‹#›</a:t>
            </a:fld>
            <a:endParaRPr b="1" sz="1400">
              <a:solidFill>
                <a:srgbClr val="9CA3AF"/>
              </a:solidFill>
            </a:endParaRPr>
          </a:p>
        </p:txBody>
      </p:sp>
      <p:sp>
        <p:nvSpPr>
          <p:cNvPr id="363" name="Google Shape;363;p28"/>
          <p:cNvSpPr txBox="1"/>
          <p:nvPr/>
        </p:nvSpPr>
        <p:spPr>
          <a:xfrm>
            <a:off x="10022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Storm Prediction Center</a:t>
            </a:r>
            <a:endParaRPr/>
          </a:p>
        </p:txBody>
      </p:sp>
      <p:sp>
        <p:nvSpPr>
          <p:cNvPr id="364" name="Google Shape;364;p28"/>
          <p:cNvSpPr txBox="1"/>
          <p:nvPr/>
        </p:nvSpPr>
        <p:spPr>
          <a:xfrm>
            <a:off x="51680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Norman, OK</a:t>
            </a:r>
            <a:endParaRPr/>
          </a:p>
        </p:txBody>
      </p:sp>
      <p:sp>
        <p:nvSpPr>
          <p:cNvPr id="365" name="Google Shape;365;p28"/>
          <p:cNvSpPr/>
          <p:nvPr/>
        </p:nvSpPr>
        <p:spPr>
          <a:xfrm rot="5400000">
            <a:off x="5406665" y="3332992"/>
            <a:ext cx="203400" cy="533100"/>
          </a:xfrm>
          <a:prstGeom prst="leftBrace">
            <a:avLst>
              <a:gd fmla="val 50000" name="adj1"/>
              <a:gd fmla="val 50000" name="adj2"/>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28"/>
          <p:cNvSpPr txBox="1"/>
          <p:nvPr/>
        </p:nvSpPr>
        <p:spPr>
          <a:xfrm>
            <a:off x="5189703" y="3135442"/>
            <a:ext cx="7182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lt1"/>
                </a:solidFill>
                <a:latin typeface="Arial"/>
                <a:ea typeface="Arial"/>
                <a:cs typeface="Arial"/>
                <a:sym typeface="Arial"/>
              </a:rPr>
              <a:t>   7%</a:t>
            </a:r>
            <a:endParaRPr b="1" i="0" sz="1500" u="none" cap="none" strike="noStrike">
              <a:solidFill>
                <a:schemeClr val="lt1"/>
              </a:solidFill>
              <a:latin typeface="Arial"/>
              <a:ea typeface="Arial"/>
              <a:cs typeface="Arial"/>
              <a:sym typeface="Arial"/>
            </a:endParaRPr>
          </a:p>
        </p:txBody>
      </p:sp>
      <p:sp>
        <p:nvSpPr>
          <p:cNvPr id="367" name="Google Shape;367;p28"/>
          <p:cNvSpPr/>
          <p:nvPr/>
        </p:nvSpPr>
        <p:spPr>
          <a:xfrm rot="5400000">
            <a:off x="6622203" y="2956192"/>
            <a:ext cx="203400" cy="575100"/>
          </a:xfrm>
          <a:prstGeom prst="leftBrace">
            <a:avLst>
              <a:gd fmla="val 50000" name="adj1"/>
              <a:gd fmla="val 50000" name="adj2"/>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28"/>
          <p:cNvSpPr txBox="1"/>
          <p:nvPr/>
        </p:nvSpPr>
        <p:spPr>
          <a:xfrm>
            <a:off x="6393328" y="2779642"/>
            <a:ext cx="7182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lt1"/>
                </a:solidFill>
                <a:latin typeface="Arial"/>
                <a:ea typeface="Arial"/>
                <a:cs typeface="Arial"/>
                <a:sym typeface="Arial"/>
              </a:rPr>
              <a:t> 20%</a:t>
            </a:r>
            <a:endParaRPr b="1" i="0" sz="1500" u="none" cap="none" strike="noStrike">
              <a:solidFill>
                <a:schemeClr val="lt1"/>
              </a:solidFill>
              <a:latin typeface="Arial"/>
              <a:ea typeface="Arial"/>
              <a:cs typeface="Arial"/>
              <a:sym typeface="Arial"/>
            </a:endParaRPr>
          </a:p>
        </p:txBody>
      </p:sp>
      <p:sp>
        <p:nvSpPr>
          <p:cNvPr id="369" name="Google Shape;369;p28"/>
          <p:cNvSpPr/>
          <p:nvPr/>
        </p:nvSpPr>
        <p:spPr>
          <a:xfrm rot="5400000">
            <a:off x="7792713" y="2781892"/>
            <a:ext cx="203400" cy="562500"/>
          </a:xfrm>
          <a:prstGeom prst="leftBrace">
            <a:avLst>
              <a:gd fmla="val 50000" name="adj1"/>
              <a:gd fmla="val 50000" name="adj2"/>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28"/>
          <p:cNvSpPr txBox="1"/>
          <p:nvPr/>
        </p:nvSpPr>
        <p:spPr>
          <a:xfrm>
            <a:off x="7558003" y="2599042"/>
            <a:ext cx="7581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lt1"/>
                </a:solidFill>
                <a:latin typeface="Arial"/>
                <a:ea typeface="Arial"/>
                <a:cs typeface="Arial"/>
                <a:sym typeface="Arial"/>
              </a:rPr>
              <a:t>  30%</a:t>
            </a:r>
            <a:endParaRPr b="1" i="0" sz="1500" u="none" cap="none" strike="noStrike">
              <a:solidFill>
                <a:schemeClr val="lt1"/>
              </a:solidFill>
              <a:latin typeface="Arial"/>
              <a:ea typeface="Arial"/>
              <a:cs typeface="Arial"/>
              <a:sym typeface="Arial"/>
            </a:endParaRPr>
          </a:p>
        </p:txBody>
      </p:sp>
      <p:sp>
        <p:nvSpPr>
          <p:cNvPr id="371" name="Google Shape;371;p28"/>
          <p:cNvSpPr txBox="1"/>
          <p:nvPr/>
        </p:nvSpPr>
        <p:spPr>
          <a:xfrm>
            <a:off x="3915453" y="1824342"/>
            <a:ext cx="31131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i="1" lang="en" sz="2200"/>
              <a:t>Simple graphic x/y axis</a:t>
            </a:r>
            <a:endParaRPr b="0" i="1" sz="2200" u="none" cap="none" strike="noStrike">
              <a:solidFill>
                <a:srgbClr val="000000"/>
              </a:solidFill>
              <a:latin typeface="Arial"/>
              <a:ea typeface="Arial"/>
              <a:cs typeface="Arial"/>
              <a:sym typeface="Arial"/>
            </a:endParaRPr>
          </a:p>
        </p:txBody>
      </p:sp>
      <p:sp>
        <p:nvSpPr>
          <p:cNvPr id="372" name="Google Shape;372;p28"/>
          <p:cNvSpPr txBox="1"/>
          <p:nvPr/>
        </p:nvSpPr>
        <p:spPr>
          <a:xfrm>
            <a:off x="5052303" y="1684442"/>
            <a:ext cx="839400" cy="327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FFFFFF"/>
                </a:solidFill>
                <a:latin typeface="Arial"/>
                <a:ea typeface="Arial"/>
                <a:cs typeface="Arial"/>
                <a:sym typeface="Arial"/>
              </a:rPr>
              <a:t>CIG 0</a:t>
            </a:r>
            <a:endParaRPr b="1" i="0" sz="1800" u="none" cap="none" strike="noStrike">
              <a:solidFill>
                <a:srgbClr val="FFFFFF"/>
              </a:solidFill>
              <a:latin typeface="Arial"/>
              <a:ea typeface="Arial"/>
              <a:cs typeface="Arial"/>
              <a:sym typeface="Arial"/>
            </a:endParaRPr>
          </a:p>
        </p:txBody>
      </p:sp>
      <p:sp>
        <p:nvSpPr>
          <p:cNvPr id="373" name="Google Shape;373;p28"/>
          <p:cNvSpPr txBox="1"/>
          <p:nvPr/>
        </p:nvSpPr>
        <p:spPr>
          <a:xfrm>
            <a:off x="6167253" y="1684442"/>
            <a:ext cx="839400" cy="327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FFFFFF"/>
                </a:solidFill>
                <a:latin typeface="Arial"/>
                <a:ea typeface="Arial"/>
                <a:cs typeface="Arial"/>
                <a:sym typeface="Arial"/>
              </a:rPr>
              <a:t>CIG 1</a:t>
            </a:r>
            <a:endParaRPr b="1" i="0" sz="1800" u="none" cap="none" strike="noStrike">
              <a:solidFill>
                <a:srgbClr val="FFFFFF"/>
              </a:solidFill>
              <a:latin typeface="Arial"/>
              <a:ea typeface="Arial"/>
              <a:cs typeface="Arial"/>
              <a:sym typeface="Arial"/>
            </a:endParaRPr>
          </a:p>
        </p:txBody>
      </p:sp>
      <p:sp>
        <p:nvSpPr>
          <p:cNvPr id="374" name="Google Shape;374;p28"/>
          <p:cNvSpPr txBox="1"/>
          <p:nvPr/>
        </p:nvSpPr>
        <p:spPr>
          <a:xfrm>
            <a:off x="7327678" y="1684442"/>
            <a:ext cx="839400" cy="327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FFFFFF"/>
                </a:solidFill>
                <a:latin typeface="Arial"/>
                <a:ea typeface="Arial"/>
                <a:cs typeface="Arial"/>
                <a:sym typeface="Arial"/>
              </a:rPr>
              <a:t>CIG 2</a:t>
            </a:r>
            <a:endParaRPr b="1" i="0" sz="1800" u="none" cap="none" strike="noStrike">
              <a:solidFill>
                <a:srgbClr val="FFFFFF"/>
              </a:solidFill>
              <a:latin typeface="Arial"/>
              <a:ea typeface="Arial"/>
              <a:cs typeface="Arial"/>
              <a:sym typeface="Arial"/>
            </a:endParaRPr>
          </a:p>
        </p:txBody>
      </p:sp>
      <p:sp>
        <p:nvSpPr>
          <p:cNvPr id="375" name="Google Shape;375;p28"/>
          <p:cNvSpPr/>
          <p:nvPr/>
        </p:nvSpPr>
        <p:spPr>
          <a:xfrm>
            <a:off x="1903753" y="946650"/>
            <a:ext cx="6792900" cy="3012900"/>
          </a:xfrm>
          <a:prstGeom prst="rect">
            <a:avLst/>
          </a:prstGeom>
          <a:gradFill>
            <a:gsLst>
              <a:gs pos="0">
                <a:srgbClr val="00B050"/>
              </a:gs>
              <a:gs pos="21000">
                <a:srgbClr val="FFFF00"/>
              </a:gs>
              <a:gs pos="45000">
                <a:srgbClr val="FF9900"/>
              </a:gs>
              <a:gs pos="69000">
                <a:srgbClr val="FF0000"/>
              </a:gs>
              <a:gs pos="85000">
                <a:srgbClr val="B93A3A"/>
              </a:gs>
              <a:gs pos="100000">
                <a:srgbClr val="FF33CC"/>
              </a:gs>
            </a:gsLst>
            <a:lin ang="18900044"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6" name="Google Shape;376;p28"/>
          <p:cNvSpPr txBox="1"/>
          <p:nvPr/>
        </p:nvSpPr>
        <p:spPr>
          <a:xfrm rot="-5400000">
            <a:off x="-331821" y="3376092"/>
            <a:ext cx="1456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5F5F5"/>
                </a:solidFill>
              </a:rPr>
              <a:t>Coverage</a:t>
            </a:r>
            <a:endParaRPr sz="1800">
              <a:solidFill>
                <a:srgbClr val="F5F5F5"/>
              </a:solidFill>
            </a:endParaRPr>
          </a:p>
        </p:txBody>
      </p:sp>
      <p:sp>
        <p:nvSpPr>
          <p:cNvPr id="377" name="Google Shape;377;p28"/>
          <p:cNvSpPr txBox="1"/>
          <p:nvPr/>
        </p:nvSpPr>
        <p:spPr>
          <a:xfrm>
            <a:off x="1903753" y="4319636"/>
            <a:ext cx="4844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5F5F5"/>
                </a:solidFill>
              </a:rPr>
              <a:t>Intensity </a:t>
            </a:r>
            <a:endParaRPr sz="1800">
              <a:solidFill>
                <a:srgbClr val="F5F5F5"/>
              </a:solidFill>
            </a:endParaRPr>
          </a:p>
        </p:txBody>
      </p:sp>
      <p:sp>
        <p:nvSpPr>
          <p:cNvPr id="378" name="Google Shape;378;p28"/>
          <p:cNvSpPr txBox="1"/>
          <p:nvPr/>
        </p:nvSpPr>
        <p:spPr>
          <a:xfrm>
            <a:off x="479403" y="1272591"/>
            <a:ext cx="1421700" cy="461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800">
                <a:solidFill>
                  <a:srgbClr val="FF33CC"/>
                </a:solidFill>
              </a:rPr>
              <a:t>Widespread</a:t>
            </a:r>
            <a:endParaRPr sz="1800">
              <a:solidFill>
                <a:srgbClr val="FF33CC"/>
              </a:solidFill>
            </a:endParaRPr>
          </a:p>
        </p:txBody>
      </p:sp>
      <p:sp>
        <p:nvSpPr>
          <p:cNvPr id="379" name="Google Shape;379;p28"/>
          <p:cNvSpPr txBox="1"/>
          <p:nvPr/>
        </p:nvSpPr>
        <p:spPr>
          <a:xfrm>
            <a:off x="480453" y="3608552"/>
            <a:ext cx="1419600" cy="461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800">
                <a:solidFill>
                  <a:srgbClr val="00B050"/>
                </a:solidFill>
              </a:rPr>
              <a:t>Isolated</a:t>
            </a:r>
            <a:endParaRPr sz="1800">
              <a:solidFill>
                <a:srgbClr val="00B050"/>
              </a:solidFill>
            </a:endParaRPr>
          </a:p>
        </p:txBody>
      </p:sp>
      <p:sp>
        <p:nvSpPr>
          <p:cNvPr id="380" name="Google Shape;380;p28"/>
          <p:cNvSpPr txBox="1"/>
          <p:nvPr/>
        </p:nvSpPr>
        <p:spPr>
          <a:xfrm>
            <a:off x="1958728" y="3909925"/>
            <a:ext cx="1954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00B050"/>
                </a:solidFill>
              </a:rPr>
              <a:t>Low-End Severe</a:t>
            </a:r>
            <a:endParaRPr sz="1800">
              <a:solidFill>
                <a:srgbClr val="00B050"/>
              </a:solidFill>
            </a:endParaRPr>
          </a:p>
        </p:txBody>
      </p:sp>
      <p:sp>
        <p:nvSpPr>
          <p:cNvPr id="381" name="Google Shape;381;p28"/>
          <p:cNvSpPr txBox="1"/>
          <p:nvPr/>
        </p:nvSpPr>
        <p:spPr>
          <a:xfrm>
            <a:off x="4198041" y="3909935"/>
            <a:ext cx="152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F9900"/>
                </a:solidFill>
              </a:rPr>
              <a:t>Significant</a:t>
            </a:r>
            <a:endParaRPr sz="1800">
              <a:solidFill>
                <a:srgbClr val="FF9900"/>
              </a:solidFill>
            </a:endParaRPr>
          </a:p>
        </p:txBody>
      </p:sp>
      <p:sp>
        <p:nvSpPr>
          <p:cNvPr id="382" name="Google Shape;382;p28"/>
          <p:cNvSpPr txBox="1"/>
          <p:nvPr/>
        </p:nvSpPr>
        <p:spPr>
          <a:xfrm>
            <a:off x="6186278" y="3909929"/>
            <a:ext cx="152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F0000"/>
                </a:solidFill>
              </a:rPr>
              <a:t>Intense</a:t>
            </a:r>
            <a:endParaRPr sz="1800">
              <a:solidFill>
                <a:srgbClr val="FF0000"/>
              </a:solidFill>
            </a:endParaRPr>
          </a:p>
        </p:txBody>
      </p:sp>
      <p:sp>
        <p:nvSpPr>
          <p:cNvPr id="383" name="Google Shape;383;p28"/>
          <p:cNvSpPr txBox="1"/>
          <p:nvPr/>
        </p:nvSpPr>
        <p:spPr>
          <a:xfrm>
            <a:off x="7711178" y="3909925"/>
            <a:ext cx="1836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F33CC"/>
                </a:solidFill>
              </a:rPr>
              <a:t>Extreme</a:t>
            </a:r>
            <a:endParaRPr sz="1800">
              <a:solidFill>
                <a:srgbClr val="FF33CC"/>
              </a:solidFill>
            </a:endParaRPr>
          </a:p>
        </p:txBody>
      </p:sp>
      <p:sp>
        <p:nvSpPr>
          <p:cNvPr id="384" name="Google Shape;384;p28"/>
          <p:cNvSpPr txBox="1"/>
          <p:nvPr/>
        </p:nvSpPr>
        <p:spPr>
          <a:xfrm>
            <a:off x="480453" y="2174144"/>
            <a:ext cx="1419600" cy="461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800">
                <a:solidFill>
                  <a:srgbClr val="FF9900"/>
                </a:solidFill>
              </a:rPr>
              <a:t>Scattered</a:t>
            </a:r>
            <a:endParaRPr sz="1800">
              <a:solidFill>
                <a:srgbClr val="FF9900"/>
              </a:solidFill>
            </a:endParaRPr>
          </a:p>
        </p:txBody>
      </p:sp>
      <p:sp>
        <p:nvSpPr>
          <p:cNvPr id="385" name="Google Shape;385;p28"/>
          <p:cNvSpPr txBox="1"/>
          <p:nvPr/>
        </p:nvSpPr>
        <p:spPr>
          <a:xfrm>
            <a:off x="479403" y="2679488"/>
            <a:ext cx="1421700" cy="738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800">
                <a:solidFill>
                  <a:srgbClr val="FFD966"/>
                </a:solidFill>
              </a:rPr>
              <a:t>Widely Scattered</a:t>
            </a:r>
            <a:endParaRPr sz="1800">
              <a:solidFill>
                <a:srgbClr val="FFD966"/>
              </a:solidFill>
            </a:endParaRPr>
          </a:p>
        </p:txBody>
      </p:sp>
      <p:sp>
        <p:nvSpPr>
          <p:cNvPr id="386" name="Google Shape;386;p28"/>
          <p:cNvSpPr txBox="1"/>
          <p:nvPr/>
        </p:nvSpPr>
        <p:spPr>
          <a:xfrm>
            <a:off x="480453" y="1725904"/>
            <a:ext cx="1419600" cy="461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800">
                <a:solidFill>
                  <a:srgbClr val="FF0000"/>
                </a:solidFill>
              </a:rPr>
              <a:t>Numerous</a:t>
            </a:r>
            <a:endParaRPr sz="1800">
              <a:solidFill>
                <a:srgbClr val="FF0000"/>
              </a:solidFill>
            </a:endParaRPr>
          </a:p>
        </p:txBody>
      </p:sp>
      <p:sp>
        <p:nvSpPr>
          <p:cNvPr id="387" name="Google Shape;387;p28"/>
          <p:cNvSpPr/>
          <p:nvPr/>
        </p:nvSpPr>
        <p:spPr>
          <a:xfrm>
            <a:off x="3053953" y="4382826"/>
            <a:ext cx="5642700" cy="327900"/>
          </a:xfrm>
          <a:prstGeom prst="rightArrow">
            <a:avLst>
              <a:gd fmla="val 22459"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8" name="Google Shape;388;p28"/>
          <p:cNvSpPr/>
          <p:nvPr/>
        </p:nvSpPr>
        <p:spPr>
          <a:xfrm>
            <a:off x="321517" y="968249"/>
            <a:ext cx="211500" cy="21912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89" name="Google Shape;389;p28"/>
          <p:cNvCxnSpPr/>
          <p:nvPr/>
        </p:nvCxnSpPr>
        <p:spPr>
          <a:xfrm flipH="1" rot="10800000">
            <a:off x="1911903" y="972825"/>
            <a:ext cx="6759600" cy="2969400"/>
          </a:xfrm>
          <a:prstGeom prst="straightConnector1">
            <a:avLst/>
          </a:prstGeom>
          <a:noFill/>
          <a:ln cap="flat" cmpd="sng" w="76200">
            <a:solidFill>
              <a:schemeClr val="dk1"/>
            </a:solidFill>
            <a:prstDash val="solid"/>
            <a:round/>
            <a:headEnd len="med" w="med" type="none"/>
            <a:tailEnd len="med" w="med" type="triangle"/>
          </a:ln>
        </p:spPr>
      </p:cxnSp>
      <p:sp>
        <p:nvSpPr>
          <p:cNvPr id="390" name="Google Shape;390;p28"/>
          <p:cNvSpPr txBox="1"/>
          <p:nvPr/>
        </p:nvSpPr>
        <p:spPr>
          <a:xfrm flipH="1" rot="-1388876">
            <a:off x="3915833" y="2179617"/>
            <a:ext cx="2183377" cy="461674"/>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Increasing impacts</a:t>
            </a:r>
            <a:endParaRPr sz="1800">
              <a:solidFill>
                <a:schemeClr val="dk1"/>
              </a:solidFill>
            </a:endParaRPr>
          </a:p>
        </p:txBody>
      </p:sp>
      <p:sp>
        <p:nvSpPr>
          <p:cNvPr id="391" name="Google Shape;391;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92" name="Google Shape;392;p28"/>
          <p:cNvSpPr txBox="1"/>
          <p:nvPr>
            <p:ph type="ctrTitle"/>
          </p:nvPr>
        </p:nvSpPr>
        <p:spPr>
          <a:xfrm>
            <a:off x="-75" y="-33851"/>
            <a:ext cx="9144000" cy="10686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21874"/>
              <a:buNone/>
            </a:pPr>
            <a:r>
              <a:rPr lang="en" sz="4266">
                <a:solidFill>
                  <a:srgbClr val="F5F5F5"/>
                </a:solidFill>
                <a:latin typeface="Roboto"/>
                <a:ea typeface="Roboto"/>
                <a:cs typeface="Roboto"/>
                <a:sym typeface="Roboto"/>
              </a:rPr>
              <a:t>SPC Conditional Intensity Outlooks</a:t>
            </a:r>
            <a:endParaRPr sz="4266">
              <a:solidFill>
                <a:srgbClr val="F5F5F5"/>
              </a:solidFill>
              <a:latin typeface="Roboto"/>
              <a:ea typeface="Roboto"/>
              <a:cs typeface="Roboto"/>
              <a:sym typeface="Roboto"/>
            </a:endParaRPr>
          </a:p>
          <a:p>
            <a:pPr indent="0" lvl="0" marL="0" rtl="0" algn="l">
              <a:spcBef>
                <a:spcPts val="0"/>
              </a:spcBef>
              <a:spcAft>
                <a:spcPts val="0"/>
              </a:spcAft>
              <a:buSzPct val="195815"/>
              <a:buNone/>
            </a:pPr>
            <a:r>
              <a:rPr lang="en" sz="2655">
                <a:solidFill>
                  <a:srgbClr val="9CA3AF"/>
                </a:solidFill>
                <a:latin typeface="Roboto"/>
                <a:ea typeface="Roboto"/>
                <a:cs typeface="Roboto"/>
                <a:sym typeface="Roboto"/>
              </a:rPr>
              <a:t>Tornado</a:t>
            </a:r>
            <a:endParaRPr sz="2655">
              <a:solidFill>
                <a:srgbClr val="20B2AA"/>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396" name="Shape 396"/>
        <p:cNvGrpSpPr/>
        <p:nvPr/>
      </p:nvGrpSpPr>
      <p:grpSpPr>
        <a:xfrm>
          <a:off x="0" y="0"/>
          <a:ext cx="0" cy="0"/>
          <a:chOff x="0" y="0"/>
          <a:chExt cx="0" cy="0"/>
        </a:xfrm>
      </p:grpSpPr>
      <p:pic>
        <p:nvPicPr>
          <p:cNvPr id="397" name="Google Shape;397;p29" title="US-StormPredictionCenter-Logo.svg (2).png"/>
          <p:cNvPicPr preferRelativeResize="0"/>
          <p:nvPr/>
        </p:nvPicPr>
        <p:blipFill>
          <a:blip r:embed="rId3">
            <a:alphaModFix amt="15000"/>
          </a:blip>
          <a:stretch>
            <a:fillRect/>
          </a:stretch>
        </p:blipFill>
        <p:spPr>
          <a:xfrm>
            <a:off x="0" y="396240"/>
            <a:ext cx="9144000" cy="4351020"/>
          </a:xfrm>
          <a:prstGeom prst="rect">
            <a:avLst/>
          </a:prstGeom>
          <a:noFill/>
          <a:ln>
            <a:noFill/>
          </a:ln>
        </p:spPr>
      </p:pic>
      <p:pic>
        <p:nvPicPr>
          <p:cNvPr id="398" name="Google Shape;398;p29"/>
          <p:cNvPicPr preferRelativeResize="0"/>
          <p:nvPr/>
        </p:nvPicPr>
        <p:blipFill rotWithShape="1">
          <a:blip r:embed="rId4">
            <a:alphaModFix/>
          </a:blip>
          <a:srcRect b="14408" l="8517" r="0" t="17817"/>
          <a:stretch/>
        </p:blipFill>
        <p:spPr>
          <a:xfrm>
            <a:off x="8391769" y="4788155"/>
            <a:ext cx="735237" cy="338425"/>
          </a:xfrm>
          <a:prstGeom prst="rect">
            <a:avLst/>
          </a:prstGeom>
          <a:noFill/>
          <a:ln>
            <a:noFill/>
          </a:ln>
        </p:spPr>
      </p:pic>
      <p:pic>
        <p:nvPicPr>
          <p:cNvPr id="399" name="Google Shape;399;p29" title="NOAANWSLogos.png"/>
          <p:cNvPicPr preferRelativeResize="0"/>
          <p:nvPr/>
        </p:nvPicPr>
        <p:blipFill>
          <a:blip r:embed="rId5">
            <a:alphaModFix/>
          </a:blip>
          <a:stretch>
            <a:fillRect/>
          </a:stretch>
        </p:blipFill>
        <p:spPr>
          <a:xfrm>
            <a:off x="16912" y="4788156"/>
            <a:ext cx="676824" cy="338425"/>
          </a:xfrm>
          <a:prstGeom prst="rect">
            <a:avLst/>
          </a:prstGeom>
          <a:noFill/>
          <a:ln>
            <a:noFill/>
          </a:ln>
        </p:spPr>
      </p:pic>
      <p:cxnSp>
        <p:nvCxnSpPr>
          <p:cNvPr id="400" name="Google Shape;400;p29"/>
          <p:cNvCxnSpPr/>
          <p:nvPr/>
        </p:nvCxnSpPr>
        <p:spPr>
          <a:xfrm>
            <a:off x="0" y="4745900"/>
            <a:ext cx="9170400" cy="0"/>
          </a:xfrm>
          <a:prstGeom prst="straightConnector1">
            <a:avLst/>
          </a:prstGeom>
          <a:noFill/>
          <a:ln cap="flat" cmpd="sng" w="9525">
            <a:solidFill>
              <a:srgbClr val="DBDFE4"/>
            </a:solidFill>
            <a:prstDash val="solid"/>
            <a:round/>
            <a:headEnd len="med" w="med" type="none"/>
            <a:tailEnd len="med" w="med" type="none"/>
          </a:ln>
        </p:spPr>
      </p:cxnSp>
      <p:sp>
        <p:nvSpPr>
          <p:cNvPr id="401" name="Google Shape;401;p29"/>
          <p:cNvSpPr txBox="1"/>
          <p:nvPr>
            <p:ph idx="12" type="sldNum"/>
          </p:nvPr>
        </p:nvSpPr>
        <p:spPr>
          <a:xfrm>
            <a:off x="4310859" y="4745892"/>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400">
                <a:solidFill>
                  <a:srgbClr val="9CA3AF"/>
                </a:solidFill>
              </a:rPr>
              <a:t>‹#›</a:t>
            </a:fld>
            <a:endParaRPr b="1" sz="1400">
              <a:solidFill>
                <a:srgbClr val="9CA3AF"/>
              </a:solidFill>
            </a:endParaRPr>
          </a:p>
        </p:txBody>
      </p:sp>
      <p:sp>
        <p:nvSpPr>
          <p:cNvPr id="402" name="Google Shape;402;p29"/>
          <p:cNvSpPr txBox="1"/>
          <p:nvPr/>
        </p:nvSpPr>
        <p:spPr>
          <a:xfrm>
            <a:off x="10022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Storm Prediction Center</a:t>
            </a:r>
            <a:endParaRPr/>
          </a:p>
        </p:txBody>
      </p:sp>
      <p:sp>
        <p:nvSpPr>
          <p:cNvPr id="403" name="Google Shape;403;p29"/>
          <p:cNvSpPr txBox="1"/>
          <p:nvPr/>
        </p:nvSpPr>
        <p:spPr>
          <a:xfrm>
            <a:off x="51680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Norman, OK</a:t>
            </a:r>
            <a:endParaRPr/>
          </a:p>
        </p:txBody>
      </p:sp>
      <p:sp>
        <p:nvSpPr>
          <p:cNvPr id="404" name="Google Shape;404;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05" name="Google Shape;405;p29"/>
          <p:cNvSpPr txBox="1"/>
          <p:nvPr>
            <p:ph type="ctrTitle"/>
          </p:nvPr>
        </p:nvSpPr>
        <p:spPr>
          <a:xfrm>
            <a:off x="-75" y="-33851"/>
            <a:ext cx="9144000" cy="10827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21874"/>
              <a:buNone/>
            </a:pPr>
            <a:r>
              <a:rPr lang="en" sz="4266">
                <a:solidFill>
                  <a:srgbClr val="F5F5F5"/>
                </a:solidFill>
                <a:latin typeface="Roboto"/>
                <a:ea typeface="Roboto"/>
                <a:cs typeface="Roboto"/>
                <a:sym typeface="Roboto"/>
              </a:rPr>
              <a:t>SPC Tornado Outlook Combinations</a:t>
            </a:r>
            <a:endParaRPr sz="4266">
              <a:solidFill>
                <a:srgbClr val="F5F5F5"/>
              </a:solidFill>
              <a:latin typeface="Roboto"/>
              <a:ea typeface="Roboto"/>
              <a:cs typeface="Roboto"/>
              <a:sym typeface="Roboto"/>
            </a:endParaRPr>
          </a:p>
          <a:p>
            <a:pPr indent="0" lvl="0" marL="0" rtl="0" algn="l">
              <a:spcBef>
                <a:spcPts val="0"/>
              </a:spcBef>
              <a:spcAft>
                <a:spcPts val="0"/>
              </a:spcAft>
              <a:buSzPct val="195815"/>
              <a:buNone/>
            </a:pPr>
            <a:r>
              <a:t/>
            </a:r>
            <a:endParaRPr sz="2655">
              <a:solidFill>
                <a:srgbClr val="20B2AA"/>
              </a:solidFill>
            </a:endParaRPr>
          </a:p>
        </p:txBody>
      </p:sp>
      <p:graphicFrame>
        <p:nvGraphicFramePr>
          <p:cNvPr id="406" name="Google Shape;406;p29"/>
          <p:cNvGraphicFramePr/>
          <p:nvPr/>
        </p:nvGraphicFramePr>
        <p:xfrm>
          <a:off x="4775020" y="843658"/>
          <a:ext cx="3000000" cy="3000000"/>
        </p:xfrm>
        <a:graphic>
          <a:graphicData uri="http://schemas.openxmlformats.org/drawingml/2006/table">
            <a:tbl>
              <a:tblPr>
                <a:noFill/>
                <a:tableStyleId>{09741598-BD3D-454D-9F70-B26AE22890F3}</a:tableStyleId>
              </a:tblPr>
              <a:tblGrid>
                <a:gridCol w="456125"/>
                <a:gridCol w="916850"/>
                <a:gridCol w="914875"/>
                <a:gridCol w="912400"/>
                <a:gridCol w="911875"/>
              </a:tblGrid>
              <a:tr h="451975">
                <a:tc>
                  <a:txBody>
                    <a:bodyPr/>
                    <a:lstStyle/>
                    <a:p>
                      <a:pPr indent="0" lvl="0" marL="0" marR="0" rtl="0" algn="r">
                        <a:lnSpc>
                          <a:spcPct val="115000"/>
                        </a:lnSpc>
                        <a:spcBef>
                          <a:spcPts val="0"/>
                        </a:spcBef>
                        <a:spcAft>
                          <a:spcPts val="0"/>
                        </a:spcAft>
                        <a:buClr>
                          <a:srgbClr val="000000"/>
                        </a:buClr>
                        <a:buSzPts val="1100"/>
                        <a:buFont typeface="Arial"/>
                        <a:buNone/>
                      </a:pPr>
                      <a:r>
                        <a:rPr lang="en" sz="1600" u="none" cap="none" strike="noStrike">
                          <a:solidFill>
                            <a:srgbClr val="F5F5F5"/>
                          </a:solidFill>
                          <a:latin typeface="Calibri"/>
                          <a:ea typeface="Calibri"/>
                          <a:cs typeface="Calibri"/>
                          <a:sym typeface="Calibri"/>
                        </a:rPr>
                        <a:t>60%</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600">
                          <a:highlight>
                            <a:srgbClr val="FFC000"/>
                          </a:highlight>
                          <a:latin typeface="Calibri"/>
                          <a:ea typeface="Calibri"/>
                          <a:cs typeface="Calibri"/>
                          <a:sym typeface="Calibri"/>
                        </a:rPr>
                        <a:t>3 </a:t>
                      </a:r>
                      <a:r>
                        <a:rPr lang="en" sz="1200">
                          <a:highlight>
                            <a:srgbClr val="FFC000"/>
                          </a:highlight>
                          <a:latin typeface="Calibri"/>
                          <a:ea typeface="Calibri"/>
                          <a:cs typeface="Calibri"/>
                          <a:sym typeface="Calibri"/>
                        </a:rPr>
                        <a:t>ENH</a:t>
                      </a:r>
                      <a:endParaRPr sz="1200" u="none" cap="none" strike="noStrike">
                        <a:highlight>
                          <a:srgbClr val="FFC000"/>
                        </a:highlight>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600">
                          <a:highlight>
                            <a:srgbClr val="FF33CC"/>
                          </a:highlight>
                          <a:latin typeface="Calibri"/>
                          <a:ea typeface="Calibri"/>
                          <a:cs typeface="Calibri"/>
                          <a:sym typeface="Calibri"/>
                        </a:rPr>
                        <a:t>5 </a:t>
                      </a:r>
                      <a:r>
                        <a:rPr lang="en" sz="1200">
                          <a:highlight>
                            <a:srgbClr val="FF33CC"/>
                          </a:highlight>
                          <a:latin typeface="Calibri"/>
                          <a:ea typeface="Calibri"/>
                          <a:cs typeface="Calibri"/>
                          <a:sym typeface="Calibri"/>
                        </a:rPr>
                        <a:t>HIGH</a:t>
                      </a:r>
                      <a:endParaRPr sz="1200" u="none" cap="none" strike="noStrike">
                        <a:highlight>
                          <a:srgbClr val="FF33CC"/>
                        </a:highlight>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solidFill>
                      <a:prstDash val="solid"/>
                      <a:round/>
                      <a:headEnd len="sm" w="sm" type="none"/>
                      <a:tailEnd len="sm" w="sm" type="none"/>
                    </a:lnB>
                    <a:solidFill>
                      <a:srgbClr val="FF33CC"/>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33CC"/>
                          </a:highlight>
                          <a:latin typeface="Calibri"/>
                          <a:ea typeface="Calibri"/>
                          <a:cs typeface="Calibri"/>
                          <a:sym typeface="Calibri"/>
                        </a:rPr>
                        <a:t>5 </a:t>
                      </a:r>
                      <a:r>
                        <a:rPr lang="en" sz="1200">
                          <a:solidFill>
                            <a:schemeClr val="dk1"/>
                          </a:solidFill>
                          <a:highlight>
                            <a:srgbClr val="FF33CC"/>
                          </a:highlight>
                          <a:latin typeface="Calibri"/>
                          <a:ea typeface="Calibri"/>
                          <a:cs typeface="Calibri"/>
                          <a:sym typeface="Calibri"/>
                        </a:rPr>
                        <a:t>HIGH</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solidFill>
                      <a:prstDash val="solid"/>
                      <a:round/>
                      <a:headEnd len="sm" w="sm" type="none"/>
                      <a:tailEnd len="sm" w="sm" type="none"/>
                    </a:lnB>
                    <a:solidFill>
                      <a:srgbClr val="FF33CC"/>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33CC"/>
                          </a:highlight>
                          <a:latin typeface="Calibri"/>
                          <a:ea typeface="Calibri"/>
                          <a:cs typeface="Calibri"/>
                          <a:sym typeface="Calibri"/>
                        </a:rPr>
                        <a:t>5 </a:t>
                      </a:r>
                      <a:r>
                        <a:rPr lang="en" sz="1200">
                          <a:solidFill>
                            <a:schemeClr val="dk1"/>
                          </a:solidFill>
                          <a:highlight>
                            <a:srgbClr val="FF33CC"/>
                          </a:highlight>
                          <a:latin typeface="Calibri"/>
                          <a:ea typeface="Calibri"/>
                          <a:cs typeface="Calibri"/>
                          <a:sym typeface="Calibri"/>
                        </a:rPr>
                        <a:t>HIGH</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solidFill>
                      <a:prstDash val="solid"/>
                      <a:round/>
                      <a:headEnd len="sm" w="sm" type="none"/>
                      <a:tailEnd len="sm" w="sm" type="none"/>
                    </a:lnB>
                    <a:solidFill>
                      <a:srgbClr val="FF33CC"/>
                    </a:solidFill>
                  </a:tcPr>
                </a:tc>
              </a:tr>
              <a:tr h="451975">
                <a:tc>
                  <a:txBody>
                    <a:bodyPr/>
                    <a:lstStyle/>
                    <a:p>
                      <a:pPr indent="0" lvl="0" marL="0" marR="0" rtl="0" algn="r">
                        <a:lnSpc>
                          <a:spcPct val="115000"/>
                        </a:lnSpc>
                        <a:spcBef>
                          <a:spcPts val="0"/>
                        </a:spcBef>
                        <a:spcAft>
                          <a:spcPts val="0"/>
                        </a:spcAft>
                        <a:buClr>
                          <a:srgbClr val="000000"/>
                        </a:buClr>
                        <a:buSzPts val="1100"/>
                        <a:buFont typeface="Arial"/>
                        <a:buNone/>
                      </a:pPr>
                      <a:r>
                        <a:rPr lang="en" sz="1600" u="none" cap="none" strike="noStrike">
                          <a:solidFill>
                            <a:srgbClr val="F5F5F5"/>
                          </a:solidFill>
                          <a:latin typeface="Calibri"/>
                          <a:ea typeface="Calibri"/>
                          <a:cs typeface="Calibri"/>
                          <a:sym typeface="Calibri"/>
                        </a:rPr>
                        <a:t>45%</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600" u="none" cap="none" strike="noStrike">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600">
                          <a:latin typeface="Calibri"/>
                          <a:ea typeface="Calibri"/>
                          <a:cs typeface="Calibri"/>
                          <a:sym typeface="Calibri"/>
                        </a:rPr>
                        <a:t>4 </a:t>
                      </a:r>
                      <a:r>
                        <a:rPr lang="en" sz="1200" u="none" cap="none" strike="noStrike">
                          <a:latin typeface="Calibri"/>
                          <a:ea typeface="Calibri"/>
                          <a:cs typeface="Calibri"/>
                          <a:sym typeface="Calibri"/>
                        </a:rPr>
                        <a:t>MDT</a:t>
                      </a:r>
                      <a:endParaRPr sz="12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33CC"/>
                          </a:highlight>
                          <a:latin typeface="Calibri"/>
                          <a:ea typeface="Calibri"/>
                          <a:cs typeface="Calibri"/>
                          <a:sym typeface="Calibri"/>
                        </a:rPr>
                        <a:t>5 </a:t>
                      </a:r>
                      <a:r>
                        <a:rPr lang="en" sz="1200">
                          <a:solidFill>
                            <a:schemeClr val="dk1"/>
                          </a:solidFill>
                          <a:highlight>
                            <a:srgbClr val="FF33CC"/>
                          </a:highlight>
                          <a:latin typeface="Calibri"/>
                          <a:ea typeface="Calibri"/>
                          <a:cs typeface="Calibri"/>
                          <a:sym typeface="Calibri"/>
                        </a:rPr>
                        <a:t>HIGH</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33CC"/>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33CC"/>
                          </a:highlight>
                          <a:latin typeface="Calibri"/>
                          <a:ea typeface="Calibri"/>
                          <a:cs typeface="Calibri"/>
                          <a:sym typeface="Calibri"/>
                        </a:rPr>
                        <a:t>5 </a:t>
                      </a:r>
                      <a:r>
                        <a:rPr lang="en" sz="1200">
                          <a:solidFill>
                            <a:schemeClr val="dk1"/>
                          </a:solidFill>
                          <a:highlight>
                            <a:srgbClr val="FF33CC"/>
                          </a:highlight>
                          <a:latin typeface="Calibri"/>
                          <a:ea typeface="Calibri"/>
                          <a:cs typeface="Calibri"/>
                          <a:sym typeface="Calibri"/>
                        </a:rPr>
                        <a:t>HIGH</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33CC"/>
                    </a:solidFill>
                  </a:tcPr>
                </a:tc>
              </a:tr>
              <a:tr h="451975">
                <a:tc>
                  <a:txBody>
                    <a:bodyPr/>
                    <a:lstStyle/>
                    <a:p>
                      <a:pPr indent="0" lvl="0" marL="0" marR="0" rtl="0" algn="r">
                        <a:lnSpc>
                          <a:spcPct val="115000"/>
                        </a:lnSpc>
                        <a:spcBef>
                          <a:spcPts val="0"/>
                        </a:spcBef>
                        <a:spcAft>
                          <a:spcPts val="0"/>
                        </a:spcAft>
                        <a:buClr>
                          <a:srgbClr val="000000"/>
                        </a:buClr>
                        <a:buSzPts val="1100"/>
                        <a:buFont typeface="Arial"/>
                        <a:buNone/>
                      </a:pPr>
                      <a:r>
                        <a:rPr lang="en" sz="1600" u="none" cap="none" strike="noStrike">
                          <a:solidFill>
                            <a:srgbClr val="F5F5F5"/>
                          </a:solidFill>
                          <a:latin typeface="Calibri"/>
                          <a:ea typeface="Calibri"/>
                          <a:cs typeface="Calibri"/>
                          <a:sym typeface="Calibri"/>
                        </a:rPr>
                        <a:t>30%</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600" u="none" cap="none" strike="noStrike">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4 </a:t>
                      </a:r>
                      <a:r>
                        <a:rPr lang="en" sz="1200">
                          <a:solidFill>
                            <a:schemeClr val="dk1"/>
                          </a:solidFill>
                          <a:latin typeface="Calibri"/>
                          <a:ea typeface="Calibri"/>
                          <a:cs typeface="Calibri"/>
                          <a:sym typeface="Calibri"/>
                        </a:rPr>
                        <a:t>MDT</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33CC"/>
                          </a:highlight>
                          <a:latin typeface="Calibri"/>
                          <a:ea typeface="Calibri"/>
                          <a:cs typeface="Calibri"/>
                          <a:sym typeface="Calibri"/>
                        </a:rPr>
                        <a:t>5 </a:t>
                      </a:r>
                      <a:r>
                        <a:rPr lang="en" sz="1200">
                          <a:solidFill>
                            <a:schemeClr val="dk1"/>
                          </a:solidFill>
                          <a:highlight>
                            <a:srgbClr val="FF33CC"/>
                          </a:highlight>
                          <a:latin typeface="Calibri"/>
                          <a:ea typeface="Calibri"/>
                          <a:cs typeface="Calibri"/>
                          <a:sym typeface="Calibri"/>
                        </a:rPr>
                        <a:t>HIGH</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33CC"/>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33CC"/>
                          </a:highlight>
                          <a:latin typeface="Calibri"/>
                          <a:ea typeface="Calibri"/>
                          <a:cs typeface="Calibri"/>
                          <a:sym typeface="Calibri"/>
                        </a:rPr>
                        <a:t>5 </a:t>
                      </a:r>
                      <a:r>
                        <a:rPr lang="en" sz="1200">
                          <a:solidFill>
                            <a:schemeClr val="dk1"/>
                          </a:solidFill>
                          <a:highlight>
                            <a:srgbClr val="FF33CC"/>
                          </a:highlight>
                          <a:latin typeface="Calibri"/>
                          <a:ea typeface="Calibri"/>
                          <a:cs typeface="Calibri"/>
                          <a:sym typeface="Calibri"/>
                        </a:rPr>
                        <a:t>HIGH</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B7B7B7"/>
                      </a:solidFill>
                      <a:prstDash val="solid"/>
                      <a:round/>
                      <a:headEnd len="sm" w="sm" type="none"/>
                      <a:tailEnd len="sm" w="sm" type="none"/>
                    </a:lnB>
                    <a:solidFill>
                      <a:srgbClr val="FF33CC"/>
                    </a:solidFill>
                  </a:tcPr>
                </a:tc>
              </a:tr>
              <a:tr h="451975">
                <a:tc>
                  <a:txBody>
                    <a:bodyPr/>
                    <a:lstStyle/>
                    <a:p>
                      <a:pPr indent="0" lvl="0" marL="0" marR="0" rtl="0" algn="r">
                        <a:lnSpc>
                          <a:spcPct val="115000"/>
                        </a:lnSpc>
                        <a:spcBef>
                          <a:spcPts val="0"/>
                        </a:spcBef>
                        <a:spcAft>
                          <a:spcPts val="0"/>
                        </a:spcAft>
                        <a:buClr>
                          <a:srgbClr val="000000"/>
                        </a:buClr>
                        <a:buSzPts val="1100"/>
                        <a:buFont typeface="Arial"/>
                        <a:buNone/>
                      </a:pPr>
                      <a:r>
                        <a:rPr lang="en" sz="1600" u="none" cap="none" strike="noStrike">
                          <a:solidFill>
                            <a:srgbClr val="F5F5F5"/>
                          </a:solidFill>
                          <a:latin typeface="Calibri"/>
                          <a:ea typeface="Calibri"/>
                          <a:cs typeface="Calibri"/>
                          <a:sym typeface="Calibri"/>
                        </a:rPr>
                        <a:t>15%</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600" u="none" cap="none" strike="noStrike">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4 </a:t>
                      </a:r>
                      <a:r>
                        <a:rPr lang="en" sz="1200">
                          <a:solidFill>
                            <a:schemeClr val="dk1"/>
                          </a:solidFill>
                          <a:latin typeface="Calibri"/>
                          <a:ea typeface="Calibri"/>
                          <a:cs typeface="Calibri"/>
                          <a:sym typeface="Calibri"/>
                        </a:rPr>
                        <a:t>MDT</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4 </a:t>
                      </a:r>
                      <a:r>
                        <a:rPr lang="en" sz="1200">
                          <a:solidFill>
                            <a:schemeClr val="dk1"/>
                          </a:solidFill>
                          <a:latin typeface="Calibri"/>
                          <a:ea typeface="Calibri"/>
                          <a:cs typeface="Calibri"/>
                          <a:sym typeface="Calibri"/>
                        </a:rPr>
                        <a:t>MDT</a:t>
                      </a:r>
                      <a:endParaRPr sz="1900" u="none" cap="none" strike="noStrike"/>
                    </a:p>
                  </a:txBody>
                  <a:tcPr marT="91425" marB="91425" marR="28575" marL="28575" anchor="b">
                    <a:lnL cap="flat" cmpd="sng" w="9525">
                      <a:solidFill>
                        <a:srgbClr val="B7B7B7"/>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0000"/>
                    </a:solidFill>
                  </a:tcPr>
                </a:tc>
              </a:tr>
              <a:tr h="451975">
                <a:tc>
                  <a:txBody>
                    <a:bodyPr/>
                    <a:lstStyle/>
                    <a:p>
                      <a:pPr indent="0" lvl="0" marL="0" marR="0" rtl="0" algn="r">
                        <a:lnSpc>
                          <a:spcPct val="115000"/>
                        </a:lnSpc>
                        <a:spcBef>
                          <a:spcPts val="0"/>
                        </a:spcBef>
                        <a:spcAft>
                          <a:spcPts val="0"/>
                        </a:spcAft>
                        <a:buClr>
                          <a:srgbClr val="000000"/>
                        </a:buClr>
                        <a:buSzPts val="1100"/>
                        <a:buFont typeface="Arial"/>
                        <a:buNone/>
                      </a:pPr>
                      <a:r>
                        <a:rPr lang="en" sz="1600" u="none" cap="none" strike="noStrike">
                          <a:solidFill>
                            <a:srgbClr val="F5F5F5"/>
                          </a:solidFill>
                          <a:latin typeface="Calibri"/>
                          <a:ea typeface="Calibri"/>
                          <a:cs typeface="Calibri"/>
                          <a:sym typeface="Calibri"/>
                        </a:rPr>
                        <a:t>10%</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600">
                          <a:latin typeface="Calibri"/>
                          <a:ea typeface="Calibri"/>
                          <a:cs typeface="Calibri"/>
                          <a:sym typeface="Calibri"/>
                        </a:rPr>
                        <a:t>2 </a:t>
                      </a:r>
                      <a:r>
                        <a:rPr lang="en" sz="1200" u="none" cap="none" strike="noStrike">
                          <a:latin typeface="Calibri"/>
                          <a:ea typeface="Calibri"/>
                          <a:cs typeface="Calibri"/>
                          <a:sym typeface="Calibri"/>
                        </a:rPr>
                        <a:t>SLGT</a:t>
                      </a:r>
                      <a:endParaRPr sz="1200" u="none" cap="none" strike="noStrike">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9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r>
              <a:tr h="548850">
                <a:tc>
                  <a:txBody>
                    <a:bodyPr/>
                    <a:lstStyle/>
                    <a:p>
                      <a:pPr indent="0" lvl="0" marL="0" marR="0" rtl="0" algn="r">
                        <a:lnSpc>
                          <a:spcPct val="115000"/>
                        </a:lnSpc>
                        <a:spcBef>
                          <a:spcPts val="0"/>
                        </a:spcBef>
                        <a:spcAft>
                          <a:spcPts val="0"/>
                        </a:spcAft>
                        <a:buClr>
                          <a:srgbClr val="000000"/>
                        </a:buClr>
                        <a:buSzPts val="1100"/>
                        <a:buFont typeface="Arial"/>
                        <a:buNone/>
                      </a:pPr>
                      <a:r>
                        <a:rPr lang="en" sz="1600" u="none" cap="none" strike="noStrike">
                          <a:solidFill>
                            <a:srgbClr val="F5F5F5"/>
                          </a:solidFill>
                          <a:latin typeface="Calibri"/>
                          <a:ea typeface="Calibri"/>
                          <a:cs typeface="Calibri"/>
                          <a:sym typeface="Calibri"/>
                        </a:rPr>
                        <a:t>5%</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2 </a:t>
                      </a:r>
                      <a:r>
                        <a:rPr lang="en" sz="1200">
                          <a:solidFill>
                            <a:schemeClr val="dk1"/>
                          </a:solidFill>
                          <a:latin typeface="Calibri"/>
                          <a:ea typeface="Calibri"/>
                          <a:cs typeface="Calibri"/>
                          <a:sym typeface="Calibri"/>
                        </a:rPr>
                        <a:t>SLGT</a:t>
                      </a:r>
                      <a:endParaRPr sz="1600">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2 </a:t>
                      </a:r>
                      <a:r>
                        <a:rPr lang="en" sz="1200">
                          <a:solidFill>
                            <a:schemeClr val="dk1"/>
                          </a:solidFill>
                          <a:latin typeface="Calibri"/>
                          <a:ea typeface="Calibri"/>
                          <a:cs typeface="Calibri"/>
                          <a:sym typeface="Calibri"/>
                        </a:rPr>
                        <a:t>SLGT</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9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rtl="0" algn="ctr">
                        <a:spcBef>
                          <a:spcPts val="0"/>
                        </a:spcBef>
                        <a:spcAft>
                          <a:spcPts val="0"/>
                        </a:spcAft>
                        <a:buClr>
                          <a:schemeClr val="dk1"/>
                        </a:buClr>
                        <a:buSzPts val="1400"/>
                        <a:buFont typeface="Arial"/>
                        <a:buNone/>
                      </a:pPr>
                      <a:r>
                        <a:rPr lang="en" sz="1100">
                          <a:solidFill>
                            <a:schemeClr val="dk1"/>
                          </a:solidFill>
                        </a:rPr>
                        <a:t>not used</a:t>
                      </a:r>
                      <a:endParaRPr sz="1100"/>
                    </a:p>
                  </a:txBody>
                  <a:tcPr marT="91425" marB="91425" marR="28575" marL="28575" anchor="b">
                    <a:lnL cap="flat" cmpd="sng" w="9525">
                      <a:solidFill>
                        <a:srgbClr val="CCCCCC"/>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r>
              <a:tr h="548850">
                <a:tc>
                  <a:txBody>
                    <a:bodyPr/>
                    <a:lstStyle/>
                    <a:p>
                      <a:pPr indent="0" lvl="0" marL="0" marR="0" rtl="0" algn="r">
                        <a:lnSpc>
                          <a:spcPct val="115000"/>
                        </a:lnSpc>
                        <a:spcBef>
                          <a:spcPts val="0"/>
                        </a:spcBef>
                        <a:spcAft>
                          <a:spcPts val="0"/>
                        </a:spcAft>
                        <a:buClr>
                          <a:srgbClr val="000000"/>
                        </a:buClr>
                        <a:buSzPts val="1100"/>
                        <a:buFont typeface="Arial"/>
                        <a:buNone/>
                      </a:pPr>
                      <a:r>
                        <a:rPr lang="en" sz="1600" u="none" cap="none" strike="noStrike">
                          <a:solidFill>
                            <a:srgbClr val="F5F5F5"/>
                          </a:solidFill>
                          <a:latin typeface="Calibri"/>
                          <a:ea typeface="Calibri"/>
                          <a:cs typeface="Calibri"/>
                          <a:sym typeface="Calibri"/>
                        </a:rPr>
                        <a:t>2%</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600">
                          <a:latin typeface="Calibri"/>
                          <a:ea typeface="Calibri"/>
                          <a:cs typeface="Calibri"/>
                          <a:sym typeface="Calibri"/>
                        </a:rPr>
                        <a:t>1 </a:t>
                      </a:r>
                      <a:r>
                        <a:rPr lang="en" sz="1200" u="none" cap="none" strike="noStrike">
                          <a:latin typeface="Calibri"/>
                          <a:ea typeface="Calibri"/>
                          <a:cs typeface="Calibri"/>
                          <a:sym typeface="Calibri"/>
                        </a:rPr>
                        <a:t>MRGL</a:t>
                      </a:r>
                      <a:endParaRPr sz="1200" u="none" cap="none" strike="noStrike">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00B05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1 </a:t>
                      </a:r>
                      <a:r>
                        <a:rPr lang="en" sz="1200">
                          <a:solidFill>
                            <a:schemeClr val="dk1"/>
                          </a:solidFill>
                          <a:latin typeface="Calibri"/>
                          <a:ea typeface="Calibri"/>
                          <a:cs typeface="Calibri"/>
                          <a:sym typeface="Calibri"/>
                        </a:rPr>
                        <a:t>MRGL</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00B05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2 </a:t>
                      </a:r>
                      <a:r>
                        <a:rPr lang="en" sz="1200">
                          <a:solidFill>
                            <a:schemeClr val="dk1"/>
                          </a:solidFill>
                          <a:latin typeface="Calibri"/>
                          <a:ea typeface="Calibri"/>
                          <a:cs typeface="Calibri"/>
                          <a:sym typeface="Calibri"/>
                        </a:rPr>
                        <a:t>SLGT</a:t>
                      </a:r>
                      <a:endParaRPr sz="19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Clr>
                          <a:schemeClr val="dk1"/>
                        </a:buClr>
                        <a:buSzPts val="1400"/>
                        <a:buFont typeface="Arial"/>
                        <a:buNone/>
                      </a:pPr>
                      <a:r>
                        <a:rPr lang="en" sz="1100">
                          <a:solidFill>
                            <a:schemeClr val="dk1"/>
                          </a:solidFill>
                        </a:rPr>
                        <a:t>not used</a:t>
                      </a:r>
                      <a:endParaRPr sz="1700"/>
                    </a:p>
                  </a:txBody>
                  <a:tcPr marT="91425" marB="91425" marR="28575" marL="28575" anchor="b">
                    <a:lnL cap="flat" cmpd="sng" w="9525">
                      <a:solidFill>
                        <a:srgbClr val="CCCCCC"/>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D9D9D9"/>
                    </a:solidFill>
                  </a:tcPr>
                </a:tc>
              </a:tr>
              <a:tr h="4197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a:solidFill>
                            <a:srgbClr val="F5F5F5"/>
                          </a:solidFill>
                          <a:latin typeface="Calibri"/>
                          <a:ea typeface="Calibri"/>
                          <a:cs typeface="Calibri"/>
                          <a:sym typeface="Calibri"/>
                        </a:rPr>
                        <a:t>&lt;CIG1</a:t>
                      </a:r>
                      <a:endParaRPr sz="11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u="none" cap="none" strike="noStrike">
                          <a:solidFill>
                            <a:srgbClr val="F5F5F5"/>
                          </a:solidFill>
                          <a:latin typeface="Calibri"/>
                          <a:ea typeface="Calibri"/>
                          <a:cs typeface="Calibri"/>
                          <a:sym typeface="Calibri"/>
                        </a:rPr>
                        <a:t>CIG1</a:t>
                      </a:r>
                      <a:endParaRPr sz="11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u="none" cap="none" strike="noStrike">
                          <a:solidFill>
                            <a:srgbClr val="F5F5F5"/>
                          </a:solidFill>
                          <a:latin typeface="Calibri"/>
                          <a:ea typeface="Calibri"/>
                          <a:cs typeface="Calibri"/>
                          <a:sym typeface="Calibri"/>
                        </a:rPr>
                        <a:t>CIG2</a:t>
                      </a:r>
                      <a:endParaRPr sz="11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u="none" cap="none" strike="noStrike">
                          <a:solidFill>
                            <a:srgbClr val="F5F5F5"/>
                          </a:solidFill>
                          <a:latin typeface="Calibri"/>
                          <a:ea typeface="Calibri"/>
                          <a:cs typeface="Calibri"/>
                          <a:sym typeface="Calibri"/>
                        </a:rPr>
                        <a:t>CIG3</a:t>
                      </a:r>
                      <a:endParaRPr sz="11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bl>
          </a:graphicData>
        </a:graphic>
      </p:graphicFrame>
      <p:graphicFrame>
        <p:nvGraphicFramePr>
          <p:cNvPr id="407" name="Google Shape;407;p29"/>
          <p:cNvGraphicFramePr/>
          <p:nvPr/>
        </p:nvGraphicFramePr>
        <p:xfrm>
          <a:off x="349495" y="843638"/>
          <a:ext cx="3000000" cy="3000000"/>
        </p:xfrm>
        <a:graphic>
          <a:graphicData uri="http://schemas.openxmlformats.org/drawingml/2006/table">
            <a:tbl>
              <a:tblPr>
                <a:noFill/>
                <a:tableStyleId>{09741598-BD3D-454D-9F70-B26AE22890F3}</a:tableStyleId>
              </a:tblPr>
              <a:tblGrid>
                <a:gridCol w="456125"/>
                <a:gridCol w="916850"/>
                <a:gridCol w="914875"/>
              </a:tblGrid>
              <a:tr h="451975">
                <a:tc>
                  <a:txBody>
                    <a:bodyPr/>
                    <a:lstStyle/>
                    <a:p>
                      <a:pPr indent="0" lvl="0" marL="0" marR="0" rtl="0" algn="r">
                        <a:lnSpc>
                          <a:spcPct val="115000"/>
                        </a:lnSpc>
                        <a:spcBef>
                          <a:spcPts val="0"/>
                        </a:spcBef>
                        <a:spcAft>
                          <a:spcPts val="0"/>
                        </a:spcAft>
                        <a:buClr>
                          <a:srgbClr val="000000"/>
                        </a:buClr>
                        <a:buSzPts val="1100"/>
                        <a:buFont typeface="Arial"/>
                        <a:buNone/>
                      </a:pPr>
                      <a:r>
                        <a:rPr lang="en" sz="1600" u="none" cap="none" strike="noStrike">
                          <a:solidFill>
                            <a:srgbClr val="F5F5F5"/>
                          </a:solidFill>
                          <a:latin typeface="Calibri"/>
                          <a:ea typeface="Calibri"/>
                          <a:cs typeface="Calibri"/>
                          <a:sym typeface="Calibri"/>
                        </a:rPr>
                        <a:t>60%</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33CC"/>
                          </a:highlight>
                          <a:latin typeface="Calibri"/>
                          <a:ea typeface="Calibri"/>
                          <a:cs typeface="Calibri"/>
                          <a:sym typeface="Calibri"/>
                        </a:rPr>
                        <a:t>5 </a:t>
                      </a:r>
                      <a:r>
                        <a:rPr lang="en" sz="1200">
                          <a:solidFill>
                            <a:schemeClr val="dk1"/>
                          </a:solidFill>
                          <a:highlight>
                            <a:srgbClr val="FF33CC"/>
                          </a:highlight>
                          <a:latin typeface="Calibri"/>
                          <a:ea typeface="Calibri"/>
                          <a:cs typeface="Calibri"/>
                          <a:sym typeface="Calibri"/>
                        </a:rPr>
                        <a:t>HIGH</a:t>
                      </a:r>
                      <a:endParaRPr sz="1200" u="none" cap="none" strike="noStrike">
                        <a:highlight>
                          <a:srgbClr val="FFC000"/>
                        </a:highlight>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solidFill>
                      <a:prstDash val="solid"/>
                      <a:round/>
                      <a:headEnd len="sm" w="sm" type="none"/>
                      <a:tailEnd len="sm" w="sm" type="none"/>
                    </a:lnB>
                    <a:solidFill>
                      <a:srgbClr val="FF33C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600">
                          <a:highlight>
                            <a:srgbClr val="FF33CC"/>
                          </a:highlight>
                          <a:latin typeface="Calibri"/>
                          <a:ea typeface="Calibri"/>
                          <a:cs typeface="Calibri"/>
                          <a:sym typeface="Calibri"/>
                        </a:rPr>
                        <a:t>5 </a:t>
                      </a:r>
                      <a:r>
                        <a:rPr lang="en" sz="1200">
                          <a:highlight>
                            <a:srgbClr val="FF33CC"/>
                          </a:highlight>
                          <a:latin typeface="Calibri"/>
                          <a:ea typeface="Calibri"/>
                          <a:cs typeface="Calibri"/>
                          <a:sym typeface="Calibri"/>
                        </a:rPr>
                        <a:t>HIGH</a:t>
                      </a:r>
                      <a:endParaRPr sz="1200" u="none" cap="none" strike="noStrike">
                        <a:highlight>
                          <a:srgbClr val="FF33CC"/>
                        </a:highlight>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solidFill>
                      <a:prstDash val="solid"/>
                      <a:round/>
                      <a:headEnd len="sm" w="sm" type="none"/>
                      <a:tailEnd len="sm" w="sm" type="none"/>
                    </a:lnB>
                    <a:solidFill>
                      <a:srgbClr val="FF33CC"/>
                    </a:solidFill>
                  </a:tcPr>
                </a:tc>
              </a:tr>
              <a:tr h="451975">
                <a:tc>
                  <a:txBody>
                    <a:bodyPr/>
                    <a:lstStyle/>
                    <a:p>
                      <a:pPr indent="0" lvl="0" marL="0" marR="0" rtl="0" algn="r">
                        <a:lnSpc>
                          <a:spcPct val="115000"/>
                        </a:lnSpc>
                        <a:spcBef>
                          <a:spcPts val="0"/>
                        </a:spcBef>
                        <a:spcAft>
                          <a:spcPts val="0"/>
                        </a:spcAft>
                        <a:buClr>
                          <a:srgbClr val="000000"/>
                        </a:buClr>
                        <a:buSzPts val="1100"/>
                        <a:buFont typeface="Arial"/>
                        <a:buNone/>
                      </a:pPr>
                      <a:r>
                        <a:rPr lang="en" sz="1600" u="none" cap="none" strike="noStrike">
                          <a:solidFill>
                            <a:srgbClr val="F5F5F5"/>
                          </a:solidFill>
                          <a:latin typeface="Calibri"/>
                          <a:ea typeface="Calibri"/>
                          <a:cs typeface="Calibri"/>
                          <a:sym typeface="Calibri"/>
                        </a:rPr>
                        <a:t>45%</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33CC"/>
                          </a:highlight>
                          <a:latin typeface="Calibri"/>
                          <a:ea typeface="Calibri"/>
                          <a:cs typeface="Calibri"/>
                          <a:sym typeface="Calibri"/>
                        </a:rPr>
                        <a:t>5 </a:t>
                      </a:r>
                      <a:r>
                        <a:rPr lang="en" sz="1200">
                          <a:solidFill>
                            <a:schemeClr val="dk1"/>
                          </a:solidFill>
                          <a:highlight>
                            <a:srgbClr val="FF33CC"/>
                          </a:highlight>
                          <a:latin typeface="Calibri"/>
                          <a:ea typeface="Calibri"/>
                          <a:cs typeface="Calibri"/>
                          <a:sym typeface="Calibri"/>
                        </a:rPr>
                        <a:t>HIGH</a:t>
                      </a:r>
                      <a:endParaRPr sz="1600" u="none" cap="none" strike="noStrike">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33CC"/>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33CC"/>
                          </a:highlight>
                          <a:latin typeface="Calibri"/>
                          <a:ea typeface="Calibri"/>
                          <a:cs typeface="Calibri"/>
                          <a:sym typeface="Calibri"/>
                        </a:rPr>
                        <a:t>5 </a:t>
                      </a:r>
                      <a:r>
                        <a:rPr lang="en" sz="1200">
                          <a:solidFill>
                            <a:schemeClr val="dk1"/>
                          </a:solidFill>
                          <a:highlight>
                            <a:srgbClr val="FF33CC"/>
                          </a:highlight>
                          <a:latin typeface="Calibri"/>
                          <a:ea typeface="Calibri"/>
                          <a:cs typeface="Calibri"/>
                          <a:sym typeface="Calibri"/>
                        </a:rPr>
                        <a:t>HIGH</a:t>
                      </a:r>
                      <a:endParaRPr sz="12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33CC"/>
                    </a:solidFill>
                  </a:tcPr>
                </a:tc>
              </a:tr>
              <a:tr h="451975">
                <a:tc>
                  <a:txBody>
                    <a:bodyPr/>
                    <a:lstStyle/>
                    <a:p>
                      <a:pPr indent="0" lvl="0" marL="0" marR="0" rtl="0" algn="r">
                        <a:lnSpc>
                          <a:spcPct val="115000"/>
                        </a:lnSpc>
                        <a:spcBef>
                          <a:spcPts val="0"/>
                        </a:spcBef>
                        <a:spcAft>
                          <a:spcPts val="0"/>
                        </a:spcAft>
                        <a:buClr>
                          <a:srgbClr val="000000"/>
                        </a:buClr>
                        <a:buSzPts val="1100"/>
                        <a:buFont typeface="Arial"/>
                        <a:buNone/>
                      </a:pPr>
                      <a:r>
                        <a:rPr lang="en" sz="1600" u="none" cap="none" strike="noStrike">
                          <a:solidFill>
                            <a:srgbClr val="F5F5F5"/>
                          </a:solidFill>
                          <a:latin typeface="Calibri"/>
                          <a:ea typeface="Calibri"/>
                          <a:cs typeface="Calibri"/>
                          <a:sym typeface="Calibri"/>
                        </a:rPr>
                        <a:t>30%</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4 </a:t>
                      </a:r>
                      <a:r>
                        <a:rPr lang="en" sz="1200">
                          <a:solidFill>
                            <a:schemeClr val="dk1"/>
                          </a:solidFill>
                          <a:latin typeface="Calibri"/>
                          <a:ea typeface="Calibri"/>
                          <a:cs typeface="Calibri"/>
                          <a:sym typeface="Calibri"/>
                        </a:rPr>
                        <a:t>MDT</a:t>
                      </a:r>
                      <a:endParaRPr sz="1600" u="none" cap="none" strike="noStrike">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33CC"/>
                          </a:highlight>
                          <a:latin typeface="Calibri"/>
                          <a:ea typeface="Calibri"/>
                          <a:cs typeface="Calibri"/>
                          <a:sym typeface="Calibri"/>
                        </a:rPr>
                        <a:t>5 </a:t>
                      </a:r>
                      <a:r>
                        <a:rPr lang="en" sz="1200">
                          <a:solidFill>
                            <a:schemeClr val="dk1"/>
                          </a:solidFill>
                          <a:highlight>
                            <a:srgbClr val="FF33CC"/>
                          </a:highlight>
                          <a:latin typeface="Calibri"/>
                          <a:ea typeface="Calibri"/>
                          <a:cs typeface="Calibri"/>
                          <a:sym typeface="Calibri"/>
                        </a:rPr>
                        <a:t>HIGH</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33CC"/>
                    </a:solidFill>
                  </a:tcPr>
                </a:tc>
              </a:tr>
              <a:tr h="451975">
                <a:tc>
                  <a:txBody>
                    <a:bodyPr/>
                    <a:lstStyle/>
                    <a:p>
                      <a:pPr indent="0" lvl="0" marL="0" marR="0" rtl="0" algn="r">
                        <a:lnSpc>
                          <a:spcPct val="115000"/>
                        </a:lnSpc>
                        <a:spcBef>
                          <a:spcPts val="0"/>
                        </a:spcBef>
                        <a:spcAft>
                          <a:spcPts val="0"/>
                        </a:spcAft>
                        <a:buClr>
                          <a:srgbClr val="000000"/>
                        </a:buClr>
                        <a:buSzPts val="1100"/>
                        <a:buFont typeface="Arial"/>
                        <a:buNone/>
                      </a:pPr>
                      <a:r>
                        <a:rPr lang="en" sz="1600" u="none" cap="none" strike="noStrike">
                          <a:solidFill>
                            <a:srgbClr val="F5F5F5"/>
                          </a:solidFill>
                          <a:latin typeface="Calibri"/>
                          <a:ea typeface="Calibri"/>
                          <a:cs typeface="Calibri"/>
                          <a:sym typeface="Calibri"/>
                        </a:rPr>
                        <a:t>15%</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600" u="none" cap="none" strike="noStrike">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4 </a:t>
                      </a:r>
                      <a:r>
                        <a:rPr lang="en" sz="1200">
                          <a:solidFill>
                            <a:schemeClr val="dk1"/>
                          </a:solidFill>
                          <a:latin typeface="Calibri"/>
                          <a:ea typeface="Calibri"/>
                          <a:cs typeface="Calibri"/>
                          <a:sym typeface="Calibri"/>
                        </a:rPr>
                        <a:t>MDT</a:t>
                      </a:r>
                      <a:endParaRPr sz="1600">
                        <a:solidFill>
                          <a:schemeClr val="dk1"/>
                        </a:solidFill>
                        <a:highlight>
                          <a:srgbClr val="FFC000"/>
                        </a:highlight>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00"/>
                    </a:solidFill>
                  </a:tcPr>
                </a:tc>
              </a:tr>
              <a:tr h="451975">
                <a:tc>
                  <a:txBody>
                    <a:bodyPr/>
                    <a:lstStyle/>
                    <a:p>
                      <a:pPr indent="0" lvl="0" marL="0" marR="0" rtl="0" algn="r">
                        <a:lnSpc>
                          <a:spcPct val="115000"/>
                        </a:lnSpc>
                        <a:spcBef>
                          <a:spcPts val="0"/>
                        </a:spcBef>
                        <a:spcAft>
                          <a:spcPts val="0"/>
                        </a:spcAft>
                        <a:buClr>
                          <a:srgbClr val="000000"/>
                        </a:buClr>
                        <a:buSzPts val="1100"/>
                        <a:buFont typeface="Arial"/>
                        <a:buNone/>
                      </a:pPr>
                      <a:r>
                        <a:rPr lang="en" sz="1600" u="none" cap="none" strike="noStrike">
                          <a:solidFill>
                            <a:srgbClr val="F5F5F5"/>
                          </a:solidFill>
                          <a:latin typeface="Calibri"/>
                          <a:ea typeface="Calibri"/>
                          <a:cs typeface="Calibri"/>
                          <a:sym typeface="Calibri"/>
                        </a:rPr>
                        <a:t>10%</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200" u="none" cap="none" strike="noStrike">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r>
              <a:tr h="548850">
                <a:tc>
                  <a:txBody>
                    <a:bodyPr/>
                    <a:lstStyle/>
                    <a:p>
                      <a:pPr indent="0" lvl="0" marL="0" marR="0" rtl="0" algn="r">
                        <a:lnSpc>
                          <a:spcPct val="115000"/>
                        </a:lnSpc>
                        <a:spcBef>
                          <a:spcPts val="0"/>
                        </a:spcBef>
                        <a:spcAft>
                          <a:spcPts val="0"/>
                        </a:spcAft>
                        <a:buClr>
                          <a:srgbClr val="000000"/>
                        </a:buClr>
                        <a:buSzPts val="1100"/>
                        <a:buFont typeface="Arial"/>
                        <a:buNone/>
                      </a:pPr>
                      <a:r>
                        <a:rPr lang="en" sz="1600" u="none" cap="none" strike="noStrike">
                          <a:solidFill>
                            <a:srgbClr val="F5F5F5"/>
                          </a:solidFill>
                          <a:latin typeface="Calibri"/>
                          <a:ea typeface="Calibri"/>
                          <a:cs typeface="Calibri"/>
                          <a:sym typeface="Calibri"/>
                        </a:rPr>
                        <a:t>5%</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2 </a:t>
                      </a:r>
                      <a:r>
                        <a:rPr lang="en" sz="1200">
                          <a:solidFill>
                            <a:schemeClr val="dk1"/>
                          </a:solidFill>
                          <a:latin typeface="Calibri"/>
                          <a:ea typeface="Calibri"/>
                          <a:cs typeface="Calibri"/>
                          <a:sym typeface="Calibri"/>
                        </a:rPr>
                        <a:t>SLGT</a:t>
                      </a:r>
                      <a:endParaRPr sz="1600">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not used</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r>
              <a:tr h="548850">
                <a:tc>
                  <a:txBody>
                    <a:bodyPr/>
                    <a:lstStyle/>
                    <a:p>
                      <a:pPr indent="0" lvl="0" marL="0" marR="0" rtl="0" algn="r">
                        <a:lnSpc>
                          <a:spcPct val="115000"/>
                        </a:lnSpc>
                        <a:spcBef>
                          <a:spcPts val="0"/>
                        </a:spcBef>
                        <a:spcAft>
                          <a:spcPts val="0"/>
                        </a:spcAft>
                        <a:buClr>
                          <a:srgbClr val="000000"/>
                        </a:buClr>
                        <a:buSzPts val="1100"/>
                        <a:buFont typeface="Arial"/>
                        <a:buNone/>
                      </a:pPr>
                      <a:r>
                        <a:rPr lang="en" sz="1600" u="none" cap="none" strike="noStrike">
                          <a:solidFill>
                            <a:srgbClr val="F5F5F5"/>
                          </a:solidFill>
                          <a:latin typeface="Calibri"/>
                          <a:ea typeface="Calibri"/>
                          <a:cs typeface="Calibri"/>
                          <a:sym typeface="Calibri"/>
                        </a:rPr>
                        <a:t>2%</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600">
                          <a:latin typeface="Calibri"/>
                          <a:ea typeface="Calibri"/>
                          <a:cs typeface="Calibri"/>
                          <a:sym typeface="Calibri"/>
                        </a:rPr>
                        <a:t>1 </a:t>
                      </a:r>
                      <a:r>
                        <a:rPr lang="en" sz="1200" u="none" cap="none" strike="noStrike">
                          <a:latin typeface="Calibri"/>
                          <a:ea typeface="Calibri"/>
                          <a:cs typeface="Calibri"/>
                          <a:sym typeface="Calibri"/>
                        </a:rPr>
                        <a:t>MRGL</a:t>
                      </a:r>
                      <a:endParaRPr sz="1200" u="none" cap="none" strike="noStrike">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00B05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not used</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D9D9D9"/>
                    </a:solidFill>
                  </a:tcPr>
                </a:tc>
              </a:tr>
              <a:tr h="4197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a:solidFill>
                            <a:srgbClr val="F5F5F5"/>
                          </a:solidFill>
                          <a:latin typeface="Calibri"/>
                          <a:ea typeface="Calibri"/>
                          <a:cs typeface="Calibri"/>
                          <a:sym typeface="Calibri"/>
                        </a:rPr>
                        <a:t>No Sig</a:t>
                      </a:r>
                      <a:endParaRPr sz="11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a:solidFill>
                            <a:srgbClr val="F5F5F5"/>
                          </a:solidFill>
                          <a:latin typeface="Calibri"/>
                          <a:ea typeface="Calibri"/>
                          <a:cs typeface="Calibri"/>
                          <a:sym typeface="Calibri"/>
                        </a:rPr>
                        <a:t>SIG</a:t>
                      </a:r>
                      <a:endParaRPr sz="11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bl>
          </a:graphicData>
        </a:graphic>
      </p:graphicFrame>
      <p:sp>
        <p:nvSpPr>
          <p:cNvPr id="408" name="Google Shape;408;p29"/>
          <p:cNvSpPr/>
          <p:nvPr/>
        </p:nvSpPr>
        <p:spPr>
          <a:xfrm>
            <a:off x="2940350" y="2379075"/>
            <a:ext cx="1511400" cy="519300"/>
          </a:xfrm>
          <a:prstGeom prst="rightArrow">
            <a:avLst>
              <a:gd fmla="val 50000" name="adj1"/>
              <a:gd fmla="val 50000" name="adj2"/>
            </a:avLst>
          </a:prstGeom>
          <a:solidFill>
            <a:srgbClr val="3AFFF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9" name="Google Shape;409;p29"/>
          <p:cNvSpPr txBox="1"/>
          <p:nvPr/>
        </p:nvSpPr>
        <p:spPr>
          <a:xfrm>
            <a:off x="805625" y="501350"/>
            <a:ext cx="1833900" cy="29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lt1"/>
                </a:solidFill>
              </a:rPr>
              <a:t>Late </a:t>
            </a:r>
            <a:r>
              <a:rPr lang="en" sz="1600">
                <a:solidFill>
                  <a:schemeClr val="lt1"/>
                </a:solidFill>
              </a:rPr>
              <a:t>2014-2025</a:t>
            </a:r>
            <a:endParaRPr sz="1600">
              <a:solidFill>
                <a:schemeClr val="lt1"/>
              </a:solidFill>
            </a:endParaRPr>
          </a:p>
        </p:txBody>
      </p:sp>
      <p:sp>
        <p:nvSpPr>
          <p:cNvPr id="410" name="Google Shape;410;p29"/>
          <p:cNvSpPr txBox="1"/>
          <p:nvPr/>
        </p:nvSpPr>
        <p:spPr>
          <a:xfrm>
            <a:off x="6148000" y="501350"/>
            <a:ext cx="1833900" cy="29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lt1"/>
                </a:solidFill>
              </a:rPr>
              <a:t>Starting in </a:t>
            </a:r>
            <a:r>
              <a:rPr lang="en" sz="1600">
                <a:solidFill>
                  <a:schemeClr val="lt1"/>
                </a:solidFill>
              </a:rPr>
              <a:t>2026</a:t>
            </a:r>
            <a:endParaRPr sz="16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414" name="Shape 414"/>
        <p:cNvGrpSpPr/>
        <p:nvPr/>
      </p:nvGrpSpPr>
      <p:grpSpPr>
        <a:xfrm>
          <a:off x="0" y="0"/>
          <a:ext cx="0" cy="0"/>
          <a:chOff x="0" y="0"/>
          <a:chExt cx="0" cy="0"/>
        </a:xfrm>
      </p:grpSpPr>
      <p:pic>
        <p:nvPicPr>
          <p:cNvPr id="415" name="Google Shape;415;p30" title="US-StormPredictionCenter-Logo.svg (2).png"/>
          <p:cNvPicPr preferRelativeResize="0"/>
          <p:nvPr/>
        </p:nvPicPr>
        <p:blipFill>
          <a:blip r:embed="rId3">
            <a:alphaModFix amt="15000"/>
          </a:blip>
          <a:stretch>
            <a:fillRect/>
          </a:stretch>
        </p:blipFill>
        <p:spPr>
          <a:xfrm>
            <a:off x="0" y="396240"/>
            <a:ext cx="9144000" cy="4351020"/>
          </a:xfrm>
          <a:prstGeom prst="rect">
            <a:avLst/>
          </a:prstGeom>
          <a:noFill/>
          <a:ln>
            <a:noFill/>
          </a:ln>
        </p:spPr>
      </p:pic>
      <p:pic>
        <p:nvPicPr>
          <p:cNvPr id="416" name="Google Shape;416;p30"/>
          <p:cNvPicPr preferRelativeResize="0"/>
          <p:nvPr/>
        </p:nvPicPr>
        <p:blipFill rotWithShape="1">
          <a:blip r:embed="rId4">
            <a:alphaModFix/>
          </a:blip>
          <a:srcRect b="14408" l="8517" r="0" t="17817"/>
          <a:stretch/>
        </p:blipFill>
        <p:spPr>
          <a:xfrm>
            <a:off x="8391769" y="4788155"/>
            <a:ext cx="735237" cy="338425"/>
          </a:xfrm>
          <a:prstGeom prst="rect">
            <a:avLst/>
          </a:prstGeom>
          <a:noFill/>
          <a:ln>
            <a:noFill/>
          </a:ln>
        </p:spPr>
      </p:pic>
      <p:pic>
        <p:nvPicPr>
          <p:cNvPr id="417" name="Google Shape;417;p30" title="NOAANWSLogos.png"/>
          <p:cNvPicPr preferRelativeResize="0"/>
          <p:nvPr/>
        </p:nvPicPr>
        <p:blipFill>
          <a:blip r:embed="rId5">
            <a:alphaModFix/>
          </a:blip>
          <a:stretch>
            <a:fillRect/>
          </a:stretch>
        </p:blipFill>
        <p:spPr>
          <a:xfrm>
            <a:off x="16912" y="4788156"/>
            <a:ext cx="676824" cy="338425"/>
          </a:xfrm>
          <a:prstGeom prst="rect">
            <a:avLst/>
          </a:prstGeom>
          <a:noFill/>
          <a:ln>
            <a:noFill/>
          </a:ln>
        </p:spPr>
      </p:pic>
      <p:cxnSp>
        <p:nvCxnSpPr>
          <p:cNvPr id="418" name="Google Shape;418;p30"/>
          <p:cNvCxnSpPr/>
          <p:nvPr/>
        </p:nvCxnSpPr>
        <p:spPr>
          <a:xfrm>
            <a:off x="0" y="4745900"/>
            <a:ext cx="9170400" cy="0"/>
          </a:xfrm>
          <a:prstGeom prst="straightConnector1">
            <a:avLst/>
          </a:prstGeom>
          <a:noFill/>
          <a:ln cap="flat" cmpd="sng" w="9525">
            <a:solidFill>
              <a:srgbClr val="DBDFE4"/>
            </a:solidFill>
            <a:prstDash val="solid"/>
            <a:round/>
            <a:headEnd len="med" w="med" type="none"/>
            <a:tailEnd len="med" w="med" type="none"/>
          </a:ln>
        </p:spPr>
      </p:cxnSp>
      <p:sp>
        <p:nvSpPr>
          <p:cNvPr id="419" name="Google Shape;419;p30"/>
          <p:cNvSpPr txBox="1"/>
          <p:nvPr>
            <p:ph idx="12" type="sldNum"/>
          </p:nvPr>
        </p:nvSpPr>
        <p:spPr>
          <a:xfrm>
            <a:off x="4310859" y="4745892"/>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400">
                <a:solidFill>
                  <a:srgbClr val="9CA3AF"/>
                </a:solidFill>
              </a:rPr>
              <a:t>‹#›</a:t>
            </a:fld>
            <a:endParaRPr b="1" sz="1400">
              <a:solidFill>
                <a:srgbClr val="9CA3AF"/>
              </a:solidFill>
            </a:endParaRPr>
          </a:p>
        </p:txBody>
      </p:sp>
      <p:sp>
        <p:nvSpPr>
          <p:cNvPr id="420" name="Google Shape;420;p30"/>
          <p:cNvSpPr txBox="1"/>
          <p:nvPr/>
        </p:nvSpPr>
        <p:spPr>
          <a:xfrm>
            <a:off x="10022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Storm Prediction Center</a:t>
            </a:r>
            <a:endParaRPr/>
          </a:p>
        </p:txBody>
      </p:sp>
      <p:sp>
        <p:nvSpPr>
          <p:cNvPr id="421" name="Google Shape;421;p30"/>
          <p:cNvSpPr txBox="1"/>
          <p:nvPr/>
        </p:nvSpPr>
        <p:spPr>
          <a:xfrm>
            <a:off x="51680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Norman, OK</a:t>
            </a:r>
            <a:endParaRPr/>
          </a:p>
        </p:txBody>
      </p:sp>
      <p:sp>
        <p:nvSpPr>
          <p:cNvPr id="422" name="Google Shape;422;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23" name="Google Shape;423;p30"/>
          <p:cNvSpPr txBox="1"/>
          <p:nvPr>
            <p:ph type="ctrTitle"/>
          </p:nvPr>
        </p:nvSpPr>
        <p:spPr>
          <a:xfrm>
            <a:off x="-75" y="-33851"/>
            <a:ext cx="9144000" cy="10827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21874"/>
              <a:buNone/>
            </a:pPr>
            <a:r>
              <a:rPr lang="en" sz="4266">
                <a:solidFill>
                  <a:srgbClr val="F5F5F5"/>
                </a:solidFill>
                <a:latin typeface="Roboto"/>
                <a:ea typeface="Roboto"/>
                <a:cs typeface="Roboto"/>
                <a:sym typeface="Roboto"/>
              </a:rPr>
              <a:t>SPC Wind Outlook Combinations</a:t>
            </a:r>
            <a:endParaRPr sz="4266">
              <a:solidFill>
                <a:srgbClr val="F5F5F5"/>
              </a:solidFill>
              <a:latin typeface="Roboto"/>
              <a:ea typeface="Roboto"/>
              <a:cs typeface="Roboto"/>
              <a:sym typeface="Roboto"/>
            </a:endParaRPr>
          </a:p>
          <a:p>
            <a:pPr indent="0" lvl="0" marL="0" rtl="0" algn="l">
              <a:spcBef>
                <a:spcPts val="0"/>
              </a:spcBef>
              <a:spcAft>
                <a:spcPts val="0"/>
              </a:spcAft>
              <a:buSzPct val="195815"/>
              <a:buNone/>
            </a:pPr>
            <a:r>
              <a:t/>
            </a:r>
            <a:endParaRPr sz="2655">
              <a:solidFill>
                <a:srgbClr val="20B2AA"/>
              </a:solidFill>
            </a:endParaRPr>
          </a:p>
        </p:txBody>
      </p:sp>
      <p:graphicFrame>
        <p:nvGraphicFramePr>
          <p:cNvPr id="424" name="Google Shape;424;p30"/>
          <p:cNvGraphicFramePr/>
          <p:nvPr/>
        </p:nvGraphicFramePr>
        <p:xfrm>
          <a:off x="368645" y="1202050"/>
          <a:ext cx="3000000" cy="3000000"/>
        </p:xfrm>
        <a:graphic>
          <a:graphicData uri="http://schemas.openxmlformats.org/drawingml/2006/table">
            <a:tbl>
              <a:tblPr>
                <a:noFill/>
                <a:tableStyleId>{09741598-BD3D-454D-9F70-B26AE22890F3}</a:tableStyleId>
              </a:tblPr>
              <a:tblGrid>
                <a:gridCol w="456125"/>
                <a:gridCol w="916850"/>
                <a:gridCol w="914875"/>
              </a:tblGrid>
              <a:tr h="451975">
                <a:tc>
                  <a:txBody>
                    <a:bodyPr/>
                    <a:lstStyle/>
                    <a:p>
                      <a:pPr indent="0" lvl="0" marL="0" marR="0" rtl="0" algn="r">
                        <a:lnSpc>
                          <a:spcPct val="115000"/>
                        </a:lnSpc>
                        <a:spcBef>
                          <a:spcPts val="0"/>
                        </a:spcBef>
                        <a:spcAft>
                          <a:spcPts val="0"/>
                        </a:spcAft>
                        <a:buClr>
                          <a:srgbClr val="000000"/>
                        </a:buClr>
                        <a:buSzPts val="1100"/>
                        <a:buFont typeface="Arial"/>
                        <a:buNone/>
                      </a:pPr>
                      <a:r>
                        <a:rPr lang="en" sz="1600">
                          <a:solidFill>
                            <a:srgbClr val="F5F5F5"/>
                          </a:solidFill>
                          <a:latin typeface="Calibri"/>
                          <a:ea typeface="Calibri"/>
                          <a:cs typeface="Calibri"/>
                          <a:sym typeface="Calibri"/>
                        </a:rPr>
                        <a:t>60</a:t>
                      </a:r>
                      <a:r>
                        <a:rPr lang="en" sz="1600" u="none" cap="none" strike="noStrike">
                          <a:solidFill>
                            <a:srgbClr val="F5F5F5"/>
                          </a:solidFill>
                          <a:latin typeface="Calibri"/>
                          <a:ea typeface="Calibri"/>
                          <a:cs typeface="Calibri"/>
                          <a:sym typeface="Calibri"/>
                        </a:rPr>
                        <a:t>%</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4 </a:t>
                      </a:r>
                      <a:r>
                        <a:rPr lang="en" sz="1200">
                          <a:solidFill>
                            <a:schemeClr val="dk1"/>
                          </a:solidFill>
                          <a:latin typeface="Calibri"/>
                          <a:ea typeface="Calibri"/>
                          <a:cs typeface="Calibri"/>
                          <a:sym typeface="Calibri"/>
                        </a:rPr>
                        <a:t>MDT</a:t>
                      </a:r>
                      <a:endParaRPr sz="1600" u="none" cap="none" strike="noStrike">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33CC"/>
                          </a:highlight>
                          <a:latin typeface="Calibri"/>
                          <a:ea typeface="Calibri"/>
                          <a:cs typeface="Calibri"/>
                          <a:sym typeface="Calibri"/>
                        </a:rPr>
                        <a:t>5 </a:t>
                      </a:r>
                      <a:r>
                        <a:rPr lang="en" sz="1200">
                          <a:solidFill>
                            <a:schemeClr val="dk1"/>
                          </a:solidFill>
                          <a:highlight>
                            <a:srgbClr val="FF33CC"/>
                          </a:highlight>
                          <a:latin typeface="Calibri"/>
                          <a:ea typeface="Calibri"/>
                          <a:cs typeface="Calibri"/>
                          <a:sym typeface="Calibri"/>
                        </a:rPr>
                        <a:t>HIGH</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33CC"/>
                    </a:solidFill>
                  </a:tcPr>
                </a:tc>
              </a:tr>
              <a:tr h="451975">
                <a:tc>
                  <a:txBody>
                    <a:bodyPr/>
                    <a:lstStyle/>
                    <a:p>
                      <a:pPr indent="0" lvl="0" marL="0" marR="0" rtl="0" algn="r">
                        <a:lnSpc>
                          <a:spcPct val="115000"/>
                        </a:lnSpc>
                        <a:spcBef>
                          <a:spcPts val="0"/>
                        </a:spcBef>
                        <a:spcAft>
                          <a:spcPts val="0"/>
                        </a:spcAft>
                        <a:buClr>
                          <a:srgbClr val="000000"/>
                        </a:buClr>
                        <a:buSzPts val="1100"/>
                        <a:buFont typeface="Arial"/>
                        <a:buNone/>
                      </a:pPr>
                      <a:r>
                        <a:rPr lang="en" sz="1600">
                          <a:solidFill>
                            <a:srgbClr val="F5F5F5"/>
                          </a:solidFill>
                          <a:latin typeface="Calibri"/>
                          <a:ea typeface="Calibri"/>
                          <a:cs typeface="Calibri"/>
                          <a:sym typeface="Calibri"/>
                        </a:rPr>
                        <a:t>45</a:t>
                      </a:r>
                      <a:r>
                        <a:rPr lang="en" sz="1600" u="none" cap="none" strike="noStrike">
                          <a:solidFill>
                            <a:srgbClr val="F5F5F5"/>
                          </a:solidFill>
                          <a:latin typeface="Calibri"/>
                          <a:ea typeface="Calibri"/>
                          <a:cs typeface="Calibri"/>
                          <a:sym typeface="Calibri"/>
                        </a:rPr>
                        <a:t>%</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600" u="none" cap="none" strike="noStrike">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4 </a:t>
                      </a:r>
                      <a:r>
                        <a:rPr lang="en" sz="1200">
                          <a:solidFill>
                            <a:schemeClr val="dk1"/>
                          </a:solidFill>
                          <a:latin typeface="Calibri"/>
                          <a:ea typeface="Calibri"/>
                          <a:cs typeface="Calibri"/>
                          <a:sym typeface="Calibri"/>
                        </a:rPr>
                        <a:t>MDT</a:t>
                      </a:r>
                      <a:endParaRPr sz="1600">
                        <a:solidFill>
                          <a:schemeClr val="dk1"/>
                        </a:solidFill>
                        <a:highlight>
                          <a:srgbClr val="FFC000"/>
                        </a:highlight>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00"/>
                    </a:solidFill>
                  </a:tcPr>
                </a:tc>
              </a:tr>
              <a:tr h="451975">
                <a:tc>
                  <a:txBody>
                    <a:bodyPr/>
                    <a:lstStyle/>
                    <a:p>
                      <a:pPr indent="0" lvl="0" marL="0" marR="0" rtl="0" algn="r">
                        <a:lnSpc>
                          <a:spcPct val="115000"/>
                        </a:lnSpc>
                        <a:spcBef>
                          <a:spcPts val="0"/>
                        </a:spcBef>
                        <a:spcAft>
                          <a:spcPts val="0"/>
                        </a:spcAft>
                        <a:buClr>
                          <a:srgbClr val="000000"/>
                        </a:buClr>
                        <a:buSzPts val="1100"/>
                        <a:buFont typeface="Arial"/>
                        <a:buNone/>
                      </a:pPr>
                      <a:r>
                        <a:rPr lang="en" sz="1600">
                          <a:solidFill>
                            <a:srgbClr val="F5F5F5"/>
                          </a:solidFill>
                          <a:latin typeface="Calibri"/>
                          <a:ea typeface="Calibri"/>
                          <a:cs typeface="Calibri"/>
                          <a:sym typeface="Calibri"/>
                        </a:rPr>
                        <a:t>30</a:t>
                      </a:r>
                      <a:r>
                        <a:rPr lang="en" sz="1600" u="none" cap="none" strike="noStrike">
                          <a:solidFill>
                            <a:srgbClr val="F5F5F5"/>
                          </a:solidFill>
                          <a:latin typeface="Calibri"/>
                          <a:ea typeface="Calibri"/>
                          <a:cs typeface="Calibri"/>
                          <a:sym typeface="Calibri"/>
                        </a:rPr>
                        <a:t>%</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200" u="none" cap="none" strike="noStrike">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r>
              <a:tr h="548850">
                <a:tc>
                  <a:txBody>
                    <a:bodyPr/>
                    <a:lstStyle/>
                    <a:p>
                      <a:pPr indent="0" lvl="0" marL="0" marR="0" rtl="0" algn="r">
                        <a:lnSpc>
                          <a:spcPct val="115000"/>
                        </a:lnSpc>
                        <a:spcBef>
                          <a:spcPts val="0"/>
                        </a:spcBef>
                        <a:spcAft>
                          <a:spcPts val="0"/>
                        </a:spcAft>
                        <a:buClr>
                          <a:srgbClr val="000000"/>
                        </a:buClr>
                        <a:buSzPts val="1100"/>
                        <a:buFont typeface="Arial"/>
                        <a:buNone/>
                      </a:pPr>
                      <a:r>
                        <a:rPr lang="en" sz="1600">
                          <a:solidFill>
                            <a:srgbClr val="F5F5F5"/>
                          </a:solidFill>
                          <a:latin typeface="Calibri"/>
                          <a:ea typeface="Calibri"/>
                          <a:cs typeface="Calibri"/>
                          <a:sym typeface="Calibri"/>
                        </a:rPr>
                        <a:t>1</a:t>
                      </a:r>
                      <a:r>
                        <a:rPr lang="en" sz="1600" u="none" cap="none" strike="noStrike">
                          <a:solidFill>
                            <a:srgbClr val="F5F5F5"/>
                          </a:solidFill>
                          <a:latin typeface="Calibri"/>
                          <a:ea typeface="Calibri"/>
                          <a:cs typeface="Calibri"/>
                          <a:sym typeface="Calibri"/>
                        </a:rPr>
                        <a:t>5%</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2 </a:t>
                      </a:r>
                      <a:r>
                        <a:rPr lang="en" sz="1200">
                          <a:solidFill>
                            <a:schemeClr val="dk1"/>
                          </a:solidFill>
                          <a:latin typeface="Calibri"/>
                          <a:ea typeface="Calibri"/>
                          <a:cs typeface="Calibri"/>
                          <a:sym typeface="Calibri"/>
                        </a:rPr>
                        <a:t>SLGT</a:t>
                      </a:r>
                      <a:endParaRPr sz="1600">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2 </a:t>
                      </a:r>
                      <a:r>
                        <a:rPr lang="en" sz="1200">
                          <a:solidFill>
                            <a:schemeClr val="dk1"/>
                          </a:solidFill>
                          <a:latin typeface="Calibri"/>
                          <a:ea typeface="Calibri"/>
                          <a:cs typeface="Calibri"/>
                          <a:sym typeface="Calibri"/>
                        </a:rPr>
                        <a:t>SLGT</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00"/>
                    </a:solidFill>
                  </a:tcPr>
                </a:tc>
              </a:tr>
              <a:tr h="548850">
                <a:tc>
                  <a:txBody>
                    <a:bodyPr/>
                    <a:lstStyle/>
                    <a:p>
                      <a:pPr indent="0" lvl="0" marL="0" marR="0" rtl="0" algn="r">
                        <a:lnSpc>
                          <a:spcPct val="115000"/>
                        </a:lnSpc>
                        <a:spcBef>
                          <a:spcPts val="0"/>
                        </a:spcBef>
                        <a:spcAft>
                          <a:spcPts val="0"/>
                        </a:spcAft>
                        <a:buClr>
                          <a:srgbClr val="000000"/>
                        </a:buClr>
                        <a:buSzPts val="1100"/>
                        <a:buFont typeface="Arial"/>
                        <a:buNone/>
                      </a:pPr>
                      <a:r>
                        <a:rPr lang="en" sz="1600">
                          <a:solidFill>
                            <a:srgbClr val="F5F5F5"/>
                          </a:solidFill>
                          <a:latin typeface="Calibri"/>
                          <a:ea typeface="Calibri"/>
                          <a:cs typeface="Calibri"/>
                          <a:sym typeface="Calibri"/>
                        </a:rPr>
                        <a:t>5</a:t>
                      </a:r>
                      <a:r>
                        <a:rPr lang="en" sz="1600" u="none" cap="none" strike="noStrike">
                          <a:solidFill>
                            <a:srgbClr val="F5F5F5"/>
                          </a:solidFill>
                          <a:latin typeface="Calibri"/>
                          <a:ea typeface="Calibri"/>
                          <a:cs typeface="Calibri"/>
                          <a:sym typeface="Calibri"/>
                        </a:rPr>
                        <a:t>%</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600">
                          <a:latin typeface="Calibri"/>
                          <a:ea typeface="Calibri"/>
                          <a:cs typeface="Calibri"/>
                          <a:sym typeface="Calibri"/>
                        </a:rPr>
                        <a:t>1 </a:t>
                      </a:r>
                      <a:r>
                        <a:rPr lang="en" sz="1200" u="none" cap="none" strike="noStrike">
                          <a:latin typeface="Calibri"/>
                          <a:ea typeface="Calibri"/>
                          <a:cs typeface="Calibri"/>
                          <a:sym typeface="Calibri"/>
                        </a:rPr>
                        <a:t>MRGL</a:t>
                      </a:r>
                      <a:endParaRPr sz="1200" u="none" cap="none" strike="noStrike">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00B05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not used</a:t>
                      </a:r>
                      <a:endParaRPr sz="11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D9D9D9"/>
                    </a:solidFill>
                  </a:tcPr>
                </a:tc>
              </a:tr>
              <a:tr h="4197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a:solidFill>
                            <a:srgbClr val="F5F5F5"/>
                          </a:solidFill>
                          <a:latin typeface="Calibri"/>
                          <a:ea typeface="Calibri"/>
                          <a:cs typeface="Calibri"/>
                          <a:sym typeface="Calibri"/>
                        </a:rPr>
                        <a:t>No Sig</a:t>
                      </a:r>
                      <a:endParaRPr sz="11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a:solidFill>
                            <a:srgbClr val="F5F5F5"/>
                          </a:solidFill>
                          <a:latin typeface="Calibri"/>
                          <a:ea typeface="Calibri"/>
                          <a:cs typeface="Calibri"/>
                          <a:sym typeface="Calibri"/>
                        </a:rPr>
                        <a:t>SIG</a:t>
                      </a:r>
                      <a:endParaRPr sz="11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bl>
          </a:graphicData>
        </a:graphic>
      </p:graphicFrame>
      <p:sp>
        <p:nvSpPr>
          <p:cNvPr id="425" name="Google Shape;425;p30"/>
          <p:cNvSpPr/>
          <p:nvPr/>
        </p:nvSpPr>
        <p:spPr>
          <a:xfrm>
            <a:off x="2940350" y="2379075"/>
            <a:ext cx="1511400" cy="519300"/>
          </a:xfrm>
          <a:prstGeom prst="rightArrow">
            <a:avLst>
              <a:gd fmla="val 50000" name="adj1"/>
              <a:gd fmla="val 50000" name="adj2"/>
            </a:avLst>
          </a:prstGeom>
          <a:solidFill>
            <a:srgbClr val="3AFFF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aphicFrame>
        <p:nvGraphicFramePr>
          <p:cNvPr id="426" name="Google Shape;426;p30"/>
          <p:cNvGraphicFramePr/>
          <p:nvPr/>
        </p:nvGraphicFramePr>
        <p:xfrm>
          <a:off x="4775020" y="843658"/>
          <a:ext cx="3000000" cy="3000000"/>
        </p:xfrm>
        <a:graphic>
          <a:graphicData uri="http://schemas.openxmlformats.org/drawingml/2006/table">
            <a:tbl>
              <a:tblPr>
                <a:noFill/>
                <a:tableStyleId>{09741598-BD3D-454D-9F70-B26AE22890F3}</a:tableStyleId>
              </a:tblPr>
              <a:tblGrid>
                <a:gridCol w="456125"/>
                <a:gridCol w="916850"/>
                <a:gridCol w="914875"/>
                <a:gridCol w="912400"/>
                <a:gridCol w="911875"/>
              </a:tblGrid>
              <a:tr h="451975">
                <a:tc>
                  <a:txBody>
                    <a:bodyPr/>
                    <a:lstStyle/>
                    <a:p>
                      <a:pPr indent="0" lvl="0" marL="0" marR="0" rtl="0" algn="r">
                        <a:lnSpc>
                          <a:spcPct val="115000"/>
                        </a:lnSpc>
                        <a:spcBef>
                          <a:spcPts val="0"/>
                        </a:spcBef>
                        <a:spcAft>
                          <a:spcPts val="0"/>
                        </a:spcAft>
                        <a:buClr>
                          <a:srgbClr val="000000"/>
                        </a:buClr>
                        <a:buSzPts val="1100"/>
                        <a:buFont typeface="Arial"/>
                        <a:buNone/>
                      </a:pPr>
                      <a:r>
                        <a:rPr lang="en" sz="1600">
                          <a:solidFill>
                            <a:srgbClr val="F5F5F5"/>
                          </a:solidFill>
                          <a:latin typeface="Calibri"/>
                          <a:ea typeface="Calibri"/>
                          <a:cs typeface="Calibri"/>
                          <a:sym typeface="Calibri"/>
                        </a:rPr>
                        <a:t>90</a:t>
                      </a:r>
                      <a:r>
                        <a:rPr lang="en" sz="1600" u="none" cap="none" strike="noStrike">
                          <a:solidFill>
                            <a:srgbClr val="F5F5F5"/>
                          </a:solidFill>
                          <a:latin typeface="Calibri"/>
                          <a:ea typeface="Calibri"/>
                          <a:cs typeface="Calibri"/>
                          <a:sym typeface="Calibri"/>
                        </a:rPr>
                        <a:t>%</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600">
                          <a:highlight>
                            <a:srgbClr val="FFC000"/>
                          </a:highlight>
                          <a:latin typeface="Calibri"/>
                          <a:ea typeface="Calibri"/>
                          <a:cs typeface="Calibri"/>
                          <a:sym typeface="Calibri"/>
                        </a:rPr>
                        <a:t>3 </a:t>
                      </a:r>
                      <a:r>
                        <a:rPr lang="en" sz="1200">
                          <a:highlight>
                            <a:srgbClr val="FFC000"/>
                          </a:highlight>
                          <a:latin typeface="Calibri"/>
                          <a:ea typeface="Calibri"/>
                          <a:cs typeface="Calibri"/>
                          <a:sym typeface="Calibri"/>
                        </a:rPr>
                        <a:t>ENH</a:t>
                      </a:r>
                      <a:endParaRPr sz="1200" u="none" cap="none" strike="noStrike">
                        <a:highlight>
                          <a:srgbClr val="FFC000"/>
                        </a:highlight>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4 </a:t>
                      </a:r>
                      <a:r>
                        <a:rPr lang="en" sz="1200">
                          <a:solidFill>
                            <a:schemeClr val="dk1"/>
                          </a:solidFill>
                          <a:latin typeface="Calibri"/>
                          <a:ea typeface="Calibri"/>
                          <a:cs typeface="Calibri"/>
                          <a:sym typeface="Calibri"/>
                        </a:rPr>
                        <a:t>MDT</a:t>
                      </a:r>
                      <a:endParaRPr sz="1200" u="none" cap="none" strike="noStrike">
                        <a:highlight>
                          <a:srgbClr val="FF33CC"/>
                        </a:highlight>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33CC"/>
                          </a:highlight>
                          <a:latin typeface="Calibri"/>
                          <a:ea typeface="Calibri"/>
                          <a:cs typeface="Calibri"/>
                          <a:sym typeface="Calibri"/>
                        </a:rPr>
                        <a:t>5 </a:t>
                      </a:r>
                      <a:r>
                        <a:rPr lang="en" sz="1200">
                          <a:solidFill>
                            <a:schemeClr val="dk1"/>
                          </a:solidFill>
                          <a:highlight>
                            <a:srgbClr val="FF33CC"/>
                          </a:highlight>
                          <a:latin typeface="Calibri"/>
                          <a:ea typeface="Calibri"/>
                          <a:cs typeface="Calibri"/>
                          <a:sym typeface="Calibri"/>
                        </a:rPr>
                        <a:t>HIGH</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solidFill>
                      <a:prstDash val="solid"/>
                      <a:round/>
                      <a:headEnd len="sm" w="sm" type="none"/>
                      <a:tailEnd len="sm" w="sm" type="none"/>
                    </a:lnB>
                    <a:solidFill>
                      <a:srgbClr val="FF33CC"/>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33CC"/>
                          </a:highlight>
                          <a:latin typeface="Calibri"/>
                          <a:ea typeface="Calibri"/>
                          <a:cs typeface="Calibri"/>
                          <a:sym typeface="Calibri"/>
                        </a:rPr>
                        <a:t>5 </a:t>
                      </a:r>
                      <a:r>
                        <a:rPr lang="en" sz="1200">
                          <a:solidFill>
                            <a:schemeClr val="dk1"/>
                          </a:solidFill>
                          <a:highlight>
                            <a:srgbClr val="FF33CC"/>
                          </a:highlight>
                          <a:latin typeface="Calibri"/>
                          <a:ea typeface="Calibri"/>
                          <a:cs typeface="Calibri"/>
                          <a:sym typeface="Calibri"/>
                        </a:rPr>
                        <a:t>HIGH</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solidFill>
                      <a:prstDash val="solid"/>
                      <a:round/>
                      <a:headEnd len="sm" w="sm" type="none"/>
                      <a:tailEnd len="sm" w="sm" type="none"/>
                    </a:lnB>
                    <a:solidFill>
                      <a:srgbClr val="FF33CC"/>
                    </a:solidFill>
                  </a:tcPr>
                </a:tc>
              </a:tr>
              <a:tr h="451975">
                <a:tc>
                  <a:txBody>
                    <a:bodyPr/>
                    <a:lstStyle/>
                    <a:p>
                      <a:pPr indent="0" lvl="0" marL="0" marR="0" rtl="0" algn="r">
                        <a:lnSpc>
                          <a:spcPct val="115000"/>
                        </a:lnSpc>
                        <a:spcBef>
                          <a:spcPts val="0"/>
                        </a:spcBef>
                        <a:spcAft>
                          <a:spcPts val="0"/>
                        </a:spcAft>
                        <a:buClr>
                          <a:srgbClr val="000000"/>
                        </a:buClr>
                        <a:buSzPts val="1100"/>
                        <a:buFont typeface="Arial"/>
                        <a:buNone/>
                      </a:pPr>
                      <a:r>
                        <a:rPr lang="en" sz="1600">
                          <a:solidFill>
                            <a:srgbClr val="F5F5F5"/>
                          </a:solidFill>
                          <a:latin typeface="Calibri"/>
                          <a:ea typeface="Calibri"/>
                          <a:cs typeface="Calibri"/>
                          <a:sym typeface="Calibri"/>
                        </a:rPr>
                        <a:t>75</a:t>
                      </a:r>
                      <a:r>
                        <a:rPr lang="en" sz="1600" u="none" cap="none" strike="noStrike">
                          <a:solidFill>
                            <a:srgbClr val="F5F5F5"/>
                          </a:solidFill>
                          <a:latin typeface="Calibri"/>
                          <a:ea typeface="Calibri"/>
                          <a:cs typeface="Calibri"/>
                          <a:sym typeface="Calibri"/>
                        </a:rPr>
                        <a:t>%</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600" u="none" cap="none" strike="noStrike">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600">
                          <a:latin typeface="Calibri"/>
                          <a:ea typeface="Calibri"/>
                          <a:cs typeface="Calibri"/>
                          <a:sym typeface="Calibri"/>
                        </a:rPr>
                        <a:t>4 </a:t>
                      </a:r>
                      <a:r>
                        <a:rPr lang="en" sz="1200" u="none" cap="none" strike="noStrike">
                          <a:latin typeface="Calibri"/>
                          <a:ea typeface="Calibri"/>
                          <a:cs typeface="Calibri"/>
                          <a:sym typeface="Calibri"/>
                        </a:rPr>
                        <a:t>MDT</a:t>
                      </a:r>
                      <a:endParaRPr sz="12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33CC"/>
                          </a:highlight>
                          <a:latin typeface="Calibri"/>
                          <a:ea typeface="Calibri"/>
                          <a:cs typeface="Calibri"/>
                          <a:sym typeface="Calibri"/>
                        </a:rPr>
                        <a:t>5 </a:t>
                      </a:r>
                      <a:r>
                        <a:rPr lang="en" sz="1200">
                          <a:solidFill>
                            <a:schemeClr val="dk1"/>
                          </a:solidFill>
                          <a:highlight>
                            <a:srgbClr val="FF33CC"/>
                          </a:highlight>
                          <a:latin typeface="Calibri"/>
                          <a:ea typeface="Calibri"/>
                          <a:cs typeface="Calibri"/>
                          <a:sym typeface="Calibri"/>
                        </a:rPr>
                        <a:t>HIGH</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33CC"/>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33CC"/>
                          </a:highlight>
                          <a:latin typeface="Calibri"/>
                          <a:ea typeface="Calibri"/>
                          <a:cs typeface="Calibri"/>
                          <a:sym typeface="Calibri"/>
                        </a:rPr>
                        <a:t>5 </a:t>
                      </a:r>
                      <a:r>
                        <a:rPr lang="en" sz="1200">
                          <a:solidFill>
                            <a:schemeClr val="dk1"/>
                          </a:solidFill>
                          <a:highlight>
                            <a:srgbClr val="FF33CC"/>
                          </a:highlight>
                          <a:latin typeface="Calibri"/>
                          <a:ea typeface="Calibri"/>
                          <a:cs typeface="Calibri"/>
                          <a:sym typeface="Calibri"/>
                        </a:rPr>
                        <a:t>HIGH</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33CC"/>
                    </a:solidFill>
                  </a:tcPr>
                </a:tc>
              </a:tr>
              <a:tr h="451975">
                <a:tc>
                  <a:txBody>
                    <a:bodyPr/>
                    <a:lstStyle/>
                    <a:p>
                      <a:pPr indent="0" lvl="0" marL="0" marR="0" rtl="0" algn="r">
                        <a:lnSpc>
                          <a:spcPct val="115000"/>
                        </a:lnSpc>
                        <a:spcBef>
                          <a:spcPts val="0"/>
                        </a:spcBef>
                        <a:spcAft>
                          <a:spcPts val="0"/>
                        </a:spcAft>
                        <a:buClr>
                          <a:srgbClr val="000000"/>
                        </a:buClr>
                        <a:buSzPts val="1100"/>
                        <a:buFont typeface="Arial"/>
                        <a:buNone/>
                      </a:pPr>
                      <a:r>
                        <a:rPr lang="en" sz="1600">
                          <a:solidFill>
                            <a:srgbClr val="F5F5F5"/>
                          </a:solidFill>
                          <a:latin typeface="Calibri"/>
                          <a:ea typeface="Calibri"/>
                          <a:cs typeface="Calibri"/>
                          <a:sym typeface="Calibri"/>
                        </a:rPr>
                        <a:t>60</a:t>
                      </a:r>
                      <a:r>
                        <a:rPr lang="en" sz="1600" u="none" cap="none" strike="noStrike">
                          <a:solidFill>
                            <a:srgbClr val="F5F5F5"/>
                          </a:solidFill>
                          <a:latin typeface="Calibri"/>
                          <a:ea typeface="Calibri"/>
                          <a:cs typeface="Calibri"/>
                          <a:sym typeface="Calibri"/>
                        </a:rPr>
                        <a:t>%</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600" u="none" cap="none" strike="noStrike">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4 </a:t>
                      </a:r>
                      <a:r>
                        <a:rPr lang="en" sz="1200">
                          <a:solidFill>
                            <a:schemeClr val="dk1"/>
                          </a:solidFill>
                          <a:latin typeface="Calibri"/>
                          <a:ea typeface="Calibri"/>
                          <a:cs typeface="Calibri"/>
                          <a:sym typeface="Calibri"/>
                        </a:rPr>
                        <a:t>MDT</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33CC"/>
                          </a:highlight>
                          <a:latin typeface="Calibri"/>
                          <a:ea typeface="Calibri"/>
                          <a:cs typeface="Calibri"/>
                          <a:sym typeface="Calibri"/>
                        </a:rPr>
                        <a:t>5 </a:t>
                      </a:r>
                      <a:r>
                        <a:rPr lang="en" sz="1200">
                          <a:solidFill>
                            <a:schemeClr val="dk1"/>
                          </a:solidFill>
                          <a:highlight>
                            <a:srgbClr val="FF33CC"/>
                          </a:highlight>
                          <a:latin typeface="Calibri"/>
                          <a:ea typeface="Calibri"/>
                          <a:cs typeface="Calibri"/>
                          <a:sym typeface="Calibri"/>
                        </a:rPr>
                        <a:t>HIGH</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33CC"/>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33CC"/>
                          </a:highlight>
                          <a:latin typeface="Calibri"/>
                          <a:ea typeface="Calibri"/>
                          <a:cs typeface="Calibri"/>
                          <a:sym typeface="Calibri"/>
                        </a:rPr>
                        <a:t>5 </a:t>
                      </a:r>
                      <a:r>
                        <a:rPr lang="en" sz="1200">
                          <a:solidFill>
                            <a:schemeClr val="dk1"/>
                          </a:solidFill>
                          <a:highlight>
                            <a:srgbClr val="FF33CC"/>
                          </a:highlight>
                          <a:latin typeface="Calibri"/>
                          <a:ea typeface="Calibri"/>
                          <a:cs typeface="Calibri"/>
                          <a:sym typeface="Calibri"/>
                        </a:rPr>
                        <a:t>HIGH</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B7B7B7"/>
                      </a:solidFill>
                      <a:prstDash val="solid"/>
                      <a:round/>
                      <a:headEnd len="sm" w="sm" type="none"/>
                      <a:tailEnd len="sm" w="sm" type="none"/>
                    </a:lnB>
                    <a:solidFill>
                      <a:srgbClr val="FF33CC"/>
                    </a:solidFill>
                  </a:tcPr>
                </a:tc>
              </a:tr>
              <a:tr h="451975">
                <a:tc>
                  <a:txBody>
                    <a:bodyPr/>
                    <a:lstStyle/>
                    <a:p>
                      <a:pPr indent="0" lvl="0" marL="0" marR="0" rtl="0" algn="r">
                        <a:lnSpc>
                          <a:spcPct val="115000"/>
                        </a:lnSpc>
                        <a:spcBef>
                          <a:spcPts val="0"/>
                        </a:spcBef>
                        <a:spcAft>
                          <a:spcPts val="0"/>
                        </a:spcAft>
                        <a:buClr>
                          <a:srgbClr val="000000"/>
                        </a:buClr>
                        <a:buSzPts val="1100"/>
                        <a:buFont typeface="Arial"/>
                        <a:buNone/>
                      </a:pPr>
                      <a:r>
                        <a:rPr lang="en" sz="1600">
                          <a:solidFill>
                            <a:srgbClr val="F5F5F5"/>
                          </a:solidFill>
                          <a:latin typeface="Calibri"/>
                          <a:ea typeface="Calibri"/>
                          <a:cs typeface="Calibri"/>
                          <a:sym typeface="Calibri"/>
                        </a:rPr>
                        <a:t>45</a:t>
                      </a:r>
                      <a:r>
                        <a:rPr lang="en" sz="1600" u="none" cap="none" strike="noStrike">
                          <a:solidFill>
                            <a:srgbClr val="F5F5F5"/>
                          </a:solidFill>
                          <a:latin typeface="Calibri"/>
                          <a:ea typeface="Calibri"/>
                          <a:cs typeface="Calibri"/>
                          <a:sym typeface="Calibri"/>
                        </a:rPr>
                        <a:t>%</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600" u="none" cap="none" strike="noStrike">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4 </a:t>
                      </a:r>
                      <a:r>
                        <a:rPr lang="en" sz="1200">
                          <a:solidFill>
                            <a:schemeClr val="dk1"/>
                          </a:solidFill>
                          <a:latin typeface="Calibri"/>
                          <a:ea typeface="Calibri"/>
                          <a:cs typeface="Calibri"/>
                          <a:sym typeface="Calibri"/>
                        </a:rPr>
                        <a:t>MDT</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33CC"/>
                          </a:highlight>
                          <a:latin typeface="Calibri"/>
                          <a:ea typeface="Calibri"/>
                          <a:cs typeface="Calibri"/>
                          <a:sym typeface="Calibri"/>
                        </a:rPr>
                        <a:t>5 </a:t>
                      </a:r>
                      <a:r>
                        <a:rPr lang="en" sz="1200">
                          <a:solidFill>
                            <a:schemeClr val="dk1"/>
                          </a:solidFill>
                          <a:highlight>
                            <a:srgbClr val="FF33CC"/>
                          </a:highlight>
                          <a:latin typeface="Calibri"/>
                          <a:ea typeface="Calibri"/>
                          <a:cs typeface="Calibri"/>
                          <a:sym typeface="Calibri"/>
                        </a:rPr>
                        <a:t>HIGH</a:t>
                      </a:r>
                      <a:endParaRPr sz="1900" u="none" cap="none" strike="noStrike"/>
                    </a:p>
                  </a:txBody>
                  <a:tcPr marT="91425" marB="91425" marR="28575" marL="28575" anchor="b">
                    <a:lnL cap="flat" cmpd="sng" w="9525">
                      <a:solidFill>
                        <a:srgbClr val="B7B7B7"/>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33CC"/>
                    </a:solidFill>
                  </a:tcPr>
                </a:tc>
              </a:tr>
              <a:tr h="451975">
                <a:tc>
                  <a:txBody>
                    <a:bodyPr/>
                    <a:lstStyle/>
                    <a:p>
                      <a:pPr indent="0" lvl="0" marL="0" marR="0" rtl="0" algn="r">
                        <a:lnSpc>
                          <a:spcPct val="115000"/>
                        </a:lnSpc>
                        <a:spcBef>
                          <a:spcPts val="0"/>
                        </a:spcBef>
                        <a:spcAft>
                          <a:spcPts val="0"/>
                        </a:spcAft>
                        <a:buClr>
                          <a:srgbClr val="000000"/>
                        </a:buClr>
                        <a:buSzPts val="1100"/>
                        <a:buFont typeface="Arial"/>
                        <a:buNone/>
                      </a:pPr>
                      <a:r>
                        <a:rPr lang="en" sz="1600">
                          <a:solidFill>
                            <a:srgbClr val="F5F5F5"/>
                          </a:solidFill>
                          <a:latin typeface="Calibri"/>
                          <a:ea typeface="Calibri"/>
                          <a:cs typeface="Calibri"/>
                          <a:sym typeface="Calibri"/>
                        </a:rPr>
                        <a:t>30</a:t>
                      </a:r>
                      <a:r>
                        <a:rPr lang="en" sz="1600" u="none" cap="none" strike="noStrike">
                          <a:solidFill>
                            <a:srgbClr val="F5F5F5"/>
                          </a:solidFill>
                          <a:latin typeface="Calibri"/>
                          <a:ea typeface="Calibri"/>
                          <a:cs typeface="Calibri"/>
                          <a:sym typeface="Calibri"/>
                        </a:rPr>
                        <a:t>%</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600">
                          <a:latin typeface="Calibri"/>
                          <a:ea typeface="Calibri"/>
                          <a:cs typeface="Calibri"/>
                          <a:sym typeface="Calibri"/>
                        </a:rPr>
                        <a:t>2 </a:t>
                      </a:r>
                      <a:r>
                        <a:rPr lang="en" sz="1200" u="none" cap="none" strike="noStrike">
                          <a:latin typeface="Calibri"/>
                          <a:ea typeface="Calibri"/>
                          <a:cs typeface="Calibri"/>
                          <a:sym typeface="Calibri"/>
                        </a:rPr>
                        <a:t>SLGT</a:t>
                      </a:r>
                      <a:endParaRPr sz="1200" u="none" cap="none" strike="noStrike">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rtl="0" algn="ctr">
                        <a:spcBef>
                          <a:spcPts val="0"/>
                        </a:spcBef>
                        <a:spcAft>
                          <a:spcPts val="0"/>
                        </a:spcAft>
                        <a:buClr>
                          <a:schemeClr val="dk1"/>
                        </a:buClr>
                        <a:buSzPts val="1400"/>
                        <a:buFont typeface="Arial"/>
                        <a:buNone/>
                      </a:pPr>
                      <a:r>
                        <a:rPr lang="en" sz="1100">
                          <a:solidFill>
                            <a:schemeClr val="dk1"/>
                          </a:solidFill>
                        </a:rPr>
                        <a:t>n</a:t>
                      </a:r>
                      <a:r>
                        <a:rPr lang="en" sz="1100">
                          <a:solidFill>
                            <a:schemeClr val="dk1"/>
                          </a:solidFill>
                        </a:rPr>
                        <a:t>ot used</a:t>
                      </a:r>
                      <a:endParaRPr sz="1600">
                        <a:solidFill>
                          <a:schemeClr val="dk1"/>
                        </a:solidFill>
                        <a:highlight>
                          <a:srgbClr val="FFC000"/>
                        </a:highlight>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r>
              <a:tr h="548850">
                <a:tc>
                  <a:txBody>
                    <a:bodyPr/>
                    <a:lstStyle/>
                    <a:p>
                      <a:pPr indent="0" lvl="0" marL="0" marR="0" rtl="0" algn="r">
                        <a:lnSpc>
                          <a:spcPct val="115000"/>
                        </a:lnSpc>
                        <a:spcBef>
                          <a:spcPts val="0"/>
                        </a:spcBef>
                        <a:spcAft>
                          <a:spcPts val="0"/>
                        </a:spcAft>
                        <a:buClr>
                          <a:srgbClr val="000000"/>
                        </a:buClr>
                        <a:buSzPts val="1100"/>
                        <a:buFont typeface="Arial"/>
                        <a:buNone/>
                      </a:pPr>
                      <a:r>
                        <a:rPr lang="en" sz="1600">
                          <a:solidFill>
                            <a:srgbClr val="F5F5F5"/>
                          </a:solidFill>
                          <a:latin typeface="Calibri"/>
                          <a:ea typeface="Calibri"/>
                          <a:cs typeface="Calibri"/>
                          <a:sym typeface="Calibri"/>
                        </a:rPr>
                        <a:t>15</a:t>
                      </a:r>
                      <a:r>
                        <a:rPr lang="en" sz="1600" u="none" cap="none" strike="noStrike">
                          <a:solidFill>
                            <a:srgbClr val="F5F5F5"/>
                          </a:solidFill>
                          <a:latin typeface="Calibri"/>
                          <a:ea typeface="Calibri"/>
                          <a:cs typeface="Calibri"/>
                          <a:sym typeface="Calibri"/>
                        </a:rPr>
                        <a:t>%</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2 </a:t>
                      </a:r>
                      <a:r>
                        <a:rPr lang="en" sz="1200">
                          <a:solidFill>
                            <a:schemeClr val="dk1"/>
                          </a:solidFill>
                          <a:latin typeface="Calibri"/>
                          <a:ea typeface="Calibri"/>
                          <a:cs typeface="Calibri"/>
                          <a:sym typeface="Calibri"/>
                        </a:rPr>
                        <a:t>SLGT</a:t>
                      </a:r>
                      <a:endParaRPr sz="1600">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2 </a:t>
                      </a:r>
                      <a:r>
                        <a:rPr lang="en" sz="1200">
                          <a:solidFill>
                            <a:schemeClr val="dk1"/>
                          </a:solidFill>
                          <a:latin typeface="Calibri"/>
                          <a:ea typeface="Calibri"/>
                          <a:cs typeface="Calibri"/>
                          <a:sym typeface="Calibri"/>
                        </a:rPr>
                        <a:t>SLGT</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9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rtl="0" algn="ctr">
                        <a:spcBef>
                          <a:spcPts val="0"/>
                        </a:spcBef>
                        <a:spcAft>
                          <a:spcPts val="0"/>
                        </a:spcAft>
                        <a:buClr>
                          <a:schemeClr val="dk1"/>
                        </a:buClr>
                        <a:buSzPts val="1400"/>
                        <a:buFont typeface="Arial"/>
                        <a:buNone/>
                      </a:pPr>
                      <a:r>
                        <a:rPr lang="en" sz="1100">
                          <a:solidFill>
                            <a:schemeClr val="dk1"/>
                          </a:solidFill>
                        </a:rPr>
                        <a:t>n</a:t>
                      </a:r>
                      <a:r>
                        <a:rPr lang="en" sz="1100">
                          <a:solidFill>
                            <a:schemeClr val="dk1"/>
                          </a:solidFill>
                        </a:rPr>
                        <a:t>ot used</a:t>
                      </a:r>
                      <a:endParaRPr sz="1100"/>
                    </a:p>
                  </a:txBody>
                  <a:tcPr marT="91425" marB="91425" marR="28575" marL="28575" anchor="b">
                    <a:lnL cap="flat" cmpd="sng" w="9525">
                      <a:solidFill>
                        <a:srgbClr val="CCCCCC"/>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r>
              <a:tr h="548850">
                <a:tc>
                  <a:txBody>
                    <a:bodyPr/>
                    <a:lstStyle/>
                    <a:p>
                      <a:pPr indent="0" lvl="0" marL="0" marR="0" rtl="0" algn="r">
                        <a:lnSpc>
                          <a:spcPct val="115000"/>
                        </a:lnSpc>
                        <a:spcBef>
                          <a:spcPts val="0"/>
                        </a:spcBef>
                        <a:spcAft>
                          <a:spcPts val="0"/>
                        </a:spcAft>
                        <a:buClr>
                          <a:srgbClr val="000000"/>
                        </a:buClr>
                        <a:buSzPts val="1100"/>
                        <a:buFont typeface="Arial"/>
                        <a:buNone/>
                      </a:pPr>
                      <a:r>
                        <a:rPr lang="en" sz="1600">
                          <a:solidFill>
                            <a:srgbClr val="F5F5F5"/>
                          </a:solidFill>
                          <a:latin typeface="Calibri"/>
                          <a:ea typeface="Calibri"/>
                          <a:cs typeface="Calibri"/>
                          <a:sym typeface="Calibri"/>
                        </a:rPr>
                        <a:t>5</a:t>
                      </a:r>
                      <a:r>
                        <a:rPr lang="en" sz="1600" u="none" cap="none" strike="noStrike">
                          <a:solidFill>
                            <a:srgbClr val="F5F5F5"/>
                          </a:solidFill>
                          <a:latin typeface="Calibri"/>
                          <a:ea typeface="Calibri"/>
                          <a:cs typeface="Calibri"/>
                          <a:sym typeface="Calibri"/>
                        </a:rPr>
                        <a:t>%</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600">
                          <a:latin typeface="Calibri"/>
                          <a:ea typeface="Calibri"/>
                          <a:cs typeface="Calibri"/>
                          <a:sym typeface="Calibri"/>
                        </a:rPr>
                        <a:t>1 </a:t>
                      </a:r>
                      <a:r>
                        <a:rPr lang="en" sz="1200" u="none" cap="none" strike="noStrike">
                          <a:latin typeface="Calibri"/>
                          <a:ea typeface="Calibri"/>
                          <a:cs typeface="Calibri"/>
                          <a:sym typeface="Calibri"/>
                        </a:rPr>
                        <a:t>MRGL</a:t>
                      </a:r>
                      <a:endParaRPr sz="1200" u="none" cap="none" strike="noStrike">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00B05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1 </a:t>
                      </a:r>
                      <a:r>
                        <a:rPr lang="en" sz="1200">
                          <a:solidFill>
                            <a:schemeClr val="dk1"/>
                          </a:solidFill>
                          <a:latin typeface="Calibri"/>
                          <a:ea typeface="Calibri"/>
                          <a:cs typeface="Calibri"/>
                          <a:sym typeface="Calibri"/>
                        </a:rPr>
                        <a:t>MRGL</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00B05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2 </a:t>
                      </a:r>
                      <a:r>
                        <a:rPr lang="en" sz="1200">
                          <a:solidFill>
                            <a:schemeClr val="dk1"/>
                          </a:solidFill>
                          <a:latin typeface="Calibri"/>
                          <a:ea typeface="Calibri"/>
                          <a:cs typeface="Calibri"/>
                          <a:sym typeface="Calibri"/>
                        </a:rPr>
                        <a:t>SLGT</a:t>
                      </a:r>
                      <a:endParaRPr sz="19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Clr>
                          <a:schemeClr val="dk1"/>
                        </a:buClr>
                        <a:buSzPts val="1400"/>
                        <a:buFont typeface="Arial"/>
                        <a:buNone/>
                      </a:pPr>
                      <a:r>
                        <a:rPr lang="en" sz="1100">
                          <a:solidFill>
                            <a:schemeClr val="dk1"/>
                          </a:solidFill>
                        </a:rPr>
                        <a:t>n</a:t>
                      </a:r>
                      <a:r>
                        <a:rPr lang="en" sz="1100">
                          <a:solidFill>
                            <a:schemeClr val="dk1"/>
                          </a:solidFill>
                        </a:rPr>
                        <a:t>ot  used</a:t>
                      </a:r>
                      <a:endParaRPr sz="1700"/>
                    </a:p>
                  </a:txBody>
                  <a:tcPr marT="91425" marB="91425" marR="28575" marL="28575" anchor="b">
                    <a:lnL cap="flat" cmpd="sng" w="9525">
                      <a:solidFill>
                        <a:srgbClr val="CCCCCC"/>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D9D9D9"/>
                    </a:solidFill>
                  </a:tcPr>
                </a:tc>
              </a:tr>
              <a:tr h="4197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a:solidFill>
                            <a:srgbClr val="F5F5F5"/>
                          </a:solidFill>
                          <a:latin typeface="Calibri"/>
                          <a:ea typeface="Calibri"/>
                          <a:cs typeface="Calibri"/>
                          <a:sym typeface="Calibri"/>
                        </a:rPr>
                        <a:t>&lt;CIG1</a:t>
                      </a:r>
                      <a:endParaRPr sz="11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u="none" cap="none" strike="noStrike">
                          <a:solidFill>
                            <a:srgbClr val="F5F5F5"/>
                          </a:solidFill>
                          <a:latin typeface="Calibri"/>
                          <a:ea typeface="Calibri"/>
                          <a:cs typeface="Calibri"/>
                          <a:sym typeface="Calibri"/>
                        </a:rPr>
                        <a:t>CIG1</a:t>
                      </a:r>
                      <a:endParaRPr sz="11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u="none" cap="none" strike="noStrike">
                          <a:solidFill>
                            <a:srgbClr val="F5F5F5"/>
                          </a:solidFill>
                          <a:latin typeface="Calibri"/>
                          <a:ea typeface="Calibri"/>
                          <a:cs typeface="Calibri"/>
                          <a:sym typeface="Calibri"/>
                        </a:rPr>
                        <a:t>CIG2</a:t>
                      </a:r>
                      <a:endParaRPr sz="11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u="none" cap="none" strike="noStrike">
                          <a:solidFill>
                            <a:srgbClr val="F5F5F5"/>
                          </a:solidFill>
                          <a:latin typeface="Calibri"/>
                          <a:ea typeface="Calibri"/>
                          <a:cs typeface="Calibri"/>
                          <a:sym typeface="Calibri"/>
                        </a:rPr>
                        <a:t>CIG3</a:t>
                      </a:r>
                      <a:endParaRPr sz="11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bl>
          </a:graphicData>
        </a:graphic>
      </p:graphicFrame>
      <p:sp>
        <p:nvSpPr>
          <p:cNvPr id="427" name="Google Shape;427;p30"/>
          <p:cNvSpPr txBox="1"/>
          <p:nvPr/>
        </p:nvSpPr>
        <p:spPr>
          <a:xfrm>
            <a:off x="805625" y="501350"/>
            <a:ext cx="1833900" cy="29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lt1"/>
                </a:solidFill>
              </a:rPr>
              <a:t>Late 2014</a:t>
            </a:r>
            <a:r>
              <a:rPr lang="en" sz="1600">
                <a:solidFill>
                  <a:schemeClr val="lt1"/>
                </a:solidFill>
              </a:rPr>
              <a:t>-2025</a:t>
            </a:r>
            <a:endParaRPr sz="1600">
              <a:solidFill>
                <a:schemeClr val="lt1"/>
              </a:solidFill>
            </a:endParaRPr>
          </a:p>
        </p:txBody>
      </p:sp>
      <p:sp>
        <p:nvSpPr>
          <p:cNvPr id="428" name="Google Shape;428;p30"/>
          <p:cNvSpPr txBox="1"/>
          <p:nvPr/>
        </p:nvSpPr>
        <p:spPr>
          <a:xfrm>
            <a:off x="6148000" y="501350"/>
            <a:ext cx="1833900" cy="29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lt1"/>
                </a:solidFill>
              </a:rPr>
              <a:t>Starting in 2026</a:t>
            </a:r>
            <a:endParaRPr sz="16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432" name="Shape 432"/>
        <p:cNvGrpSpPr/>
        <p:nvPr/>
      </p:nvGrpSpPr>
      <p:grpSpPr>
        <a:xfrm>
          <a:off x="0" y="0"/>
          <a:ext cx="0" cy="0"/>
          <a:chOff x="0" y="0"/>
          <a:chExt cx="0" cy="0"/>
        </a:xfrm>
      </p:grpSpPr>
      <p:pic>
        <p:nvPicPr>
          <p:cNvPr id="433" name="Google Shape;433;p31" title="US-StormPredictionCenter-Logo.svg (2).png"/>
          <p:cNvPicPr preferRelativeResize="0"/>
          <p:nvPr/>
        </p:nvPicPr>
        <p:blipFill>
          <a:blip r:embed="rId3">
            <a:alphaModFix amt="15000"/>
          </a:blip>
          <a:stretch>
            <a:fillRect/>
          </a:stretch>
        </p:blipFill>
        <p:spPr>
          <a:xfrm>
            <a:off x="0" y="396240"/>
            <a:ext cx="9144000" cy="4351020"/>
          </a:xfrm>
          <a:prstGeom prst="rect">
            <a:avLst/>
          </a:prstGeom>
          <a:noFill/>
          <a:ln>
            <a:noFill/>
          </a:ln>
        </p:spPr>
      </p:pic>
      <p:pic>
        <p:nvPicPr>
          <p:cNvPr id="434" name="Google Shape;434;p31"/>
          <p:cNvPicPr preferRelativeResize="0"/>
          <p:nvPr/>
        </p:nvPicPr>
        <p:blipFill rotWithShape="1">
          <a:blip r:embed="rId4">
            <a:alphaModFix/>
          </a:blip>
          <a:srcRect b="14408" l="8517" r="0" t="17817"/>
          <a:stretch/>
        </p:blipFill>
        <p:spPr>
          <a:xfrm>
            <a:off x="8391769" y="4788155"/>
            <a:ext cx="735237" cy="338425"/>
          </a:xfrm>
          <a:prstGeom prst="rect">
            <a:avLst/>
          </a:prstGeom>
          <a:noFill/>
          <a:ln>
            <a:noFill/>
          </a:ln>
        </p:spPr>
      </p:pic>
      <p:pic>
        <p:nvPicPr>
          <p:cNvPr id="435" name="Google Shape;435;p31" title="NOAANWSLogos.png"/>
          <p:cNvPicPr preferRelativeResize="0"/>
          <p:nvPr/>
        </p:nvPicPr>
        <p:blipFill>
          <a:blip r:embed="rId5">
            <a:alphaModFix/>
          </a:blip>
          <a:stretch>
            <a:fillRect/>
          </a:stretch>
        </p:blipFill>
        <p:spPr>
          <a:xfrm>
            <a:off x="16912" y="4788156"/>
            <a:ext cx="676824" cy="338425"/>
          </a:xfrm>
          <a:prstGeom prst="rect">
            <a:avLst/>
          </a:prstGeom>
          <a:noFill/>
          <a:ln>
            <a:noFill/>
          </a:ln>
        </p:spPr>
      </p:pic>
      <p:cxnSp>
        <p:nvCxnSpPr>
          <p:cNvPr id="436" name="Google Shape;436;p31"/>
          <p:cNvCxnSpPr/>
          <p:nvPr/>
        </p:nvCxnSpPr>
        <p:spPr>
          <a:xfrm>
            <a:off x="0" y="4745900"/>
            <a:ext cx="9170400" cy="0"/>
          </a:xfrm>
          <a:prstGeom prst="straightConnector1">
            <a:avLst/>
          </a:prstGeom>
          <a:noFill/>
          <a:ln cap="flat" cmpd="sng" w="9525">
            <a:solidFill>
              <a:srgbClr val="DBDFE4"/>
            </a:solidFill>
            <a:prstDash val="solid"/>
            <a:round/>
            <a:headEnd len="med" w="med" type="none"/>
            <a:tailEnd len="med" w="med" type="none"/>
          </a:ln>
        </p:spPr>
      </p:cxnSp>
      <p:sp>
        <p:nvSpPr>
          <p:cNvPr id="437" name="Google Shape;437;p31"/>
          <p:cNvSpPr txBox="1"/>
          <p:nvPr>
            <p:ph idx="12" type="sldNum"/>
          </p:nvPr>
        </p:nvSpPr>
        <p:spPr>
          <a:xfrm>
            <a:off x="4310859" y="4745892"/>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400">
                <a:solidFill>
                  <a:srgbClr val="9CA3AF"/>
                </a:solidFill>
              </a:rPr>
              <a:t>‹#›</a:t>
            </a:fld>
            <a:endParaRPr b="1" sz="1400">
              <a:solidFill>
                <a:srgbClr val="9CA3AF"/>
              </a:solidFill>
            </a:endParaRPr>
          </a:p>
        </p:txBody>
      </p:sp>
      <p:sp>
        <p:nvSpPr>
          <p:cNvPr id="438" name="Google Shape;438;p31"/>
          <p:cNvSpPr txBox="1"/>
          <p:nvPr/>
        </p:nvSpPr>
        <p:spPr>
          <a:xfrm>
            <a:off x="10022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Storm Prediction Center</a:t>
            </a:r>
            <a:endParaRPr/>
          </a:p>
        </p:txBody>
      </p:sp>
      <p:sp>
        <p:nvSpPr>
          <p:cNvPr id="439" name="Google Shape;439;p31"/>
          <p:cNvSpPr txBox="1"/>
          <p:nvPr/>
        </p:nvSpPr>
        <p:spPr>
          <a:xfrm>
            <a:off x="51680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Norman, OK</a:t>
            </a:r>
            <a:endParaRPr/>
          </a:p>
        </p:txBody>
      </p:sp>
      <p:sp>
        <p:nvSpPr>
          <p:cNvPr id="440" name="Google Shape;440;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41" name="Google Shape;441;p31"/>
          <p:cNvSpPr txBox="1"/>
          <p:nvPr>
            <p:ph type="ctrTitle"/>
          </p:nvPr>
        </p:nvSpPr>
        <p:spPr>
          <a:xfrm>
            <a:off x="-75" y="-33851"/>
            <a:ext cx="9144000" cy="10827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21874"/>
              <a:buNone/>
            </a:pPr>
            <a:r>
              <a:rPr lang="en" sz="4266">
                <a:solidFill>
                  <a:srgbClr val="F5F5F5"/>
                </a:solidFill>
                <a:latin typeface="Roboto"/>
                <a:ea typeface="Roboto"/>
                <a:cs typeface="Roboto"/>
                <a:sym typeface="Roboto"/>
              </a:rPr>
              <a:t>SPC Hail Outlook Combinations</a:t>
            </a:r>
            <a:endParaRPr sz="4266">
              <a:solidFill>
                <a:srgbClr val="F5F5F5"/>
              </a:solidFill>
              <a:latin typeface="Roboto"/>
              <a:ea typeface="Roboto"/>
              <a:cs typeface="Roboto"/>
              <a:sym typeface="Roboto"/>
            </a:endParaRPr>
          </a:p>
          <a:p>
            <a:pPr indent="0" lvl="0" marL="0" rtl="0" algn="l">
              <a:spcBef>
                <a:spcPts val="0"/>
              </a:spcBef>
              <a:spcAft>
                <a:spcPts val="0"/>
              </a:spcAft>
              <a:buSzPct val="195815"/>
              <a:buNone/>
            </a:pPr>
            <a:r>
              <a:t/>
            </a:r>
            <a:endParaRPr sz="2655">
              <a:solidFill>
                <a:srgbClr val="20B2AA"/>
              </a:solidFill>
            </a:endParaRPr>
          </a:p>
        </p:txBody>
      </p:sp>
      <p:graphicFrame>
        <p:nvGraphicFramePr>
          <p:cNvPr id="442" name="Google Shape;442;p31"/>
          <p:cNvGraphicFramePr/>
          <p:nvPr/>
        </p:nvGraphicFramePr>
        <p:xfrm>
          <a:off x="368645" y="1202050"/>
          <a:ext cx="3000000" cy="3000000"/>
        </p:xfrm>
        <a:graphic>
          <a:graphicData uri="http://schemas.openxmlformats.org/drawingml/2006/table">
            <a:tbl>
              <a:tblPr>
                <a:noFill/>
                <a:tableStyleId>{09741598-BD3D-454D-9F70-B26AE22890F3}</a:tableStyleId>
              </a:tblPr>
              <a:tblGrid>
                <a:gridCol w="456125"/>
                <a:gridCol w="916850"/>
                <a:gridCol w="914875"/>
              </a:tblGrid>
              <a:tr h="451975">
                <a:tc>
                  <a:txBody>
                    <a:bodyPr/>
                    <a:lstStyle/>
                    <a:p>
                      <a:pPr indent="0" lvl="0" marL="0" marR="0" rtl="0" algn="r">
                        <a:lnSpc>
                          <a:spcPct val="115000"/>
                        </a:lnSpc>
                        <a:spcBef>
                          <a:spcPts val="0"/>
                        </a:spcBef>
                        <a:spcAft>
                          <a:spcPts val="0"/>
                        </a:spcAft>
                        <a:buClr>
                          <a:srgbClr val="000000"/>
                        </a:buClr>
                        <a:buSzPts val="1100"/>
                        <a:buFont typeface="Arial"/>
                        <a:buNone/>
                      </a:pPr>
                      <a:r>
                        <a:rPr lang="en" sz="1600">
                          <a:solidFill>
                            <a:srgbClr val="F5F5F5"/>
                          </a:solidFill>
                          <a:latin typeface="Calibri"/>
                          <a:ea typeface="Calibri"/>
                          <a:cs typeface="Calibri"/>
                          <a:sym typeface="Calibri"/>
                        </a:rPr>
                        <a:t>60</a:t>
                      </a:r>
                      <a:r>
                        <a:rPr lang="en" sz="1600" u="none" cap="none" strike="noStrike">
                          <a:solidFill>
                            <a:srgbClr val="F5F5F5"/>
                          </a:solidFill>
                          <a:latin typeface="Calibri"/>
                          <a:ea typeface="Calibri"/>
                          <a:cs typeface="Calibri"/>
                          <a:sym typeface="Calibri"/>
                        </a:rPr>
                        <a:t>%</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4 </a:t>
                      </a:r>
                      <a:r>
                        <a:rPr lang="en" sz="1200">
                          <a:solidFill>
                            <a:schemeClr val="dk1"/>
                          </a:solidFill>
                          <a:latin typeface="Calibri"/>
                          <a:ea typeface="Calibri"/>
                          <a:cs typeface="Calibri"/>
                          <a:sym typeface="Calibri"/>
                        </a:rPr>
                        <a:t>MDT</a:t>
                      </a:r>
                      <a:endParaRPr sz="1600" u="none" cap="none" strike="noStrike">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4 </a:t>
                      </a:r>
                      <a:r>
                        <a:rPr lang="en" sz="1200">
                          <a:solidFill>
                            <a:schemeClr val="dk1"/>
                          </a:solidFill>
                          <a:latin typeface="Calibri"/>
                          <a:ea typeface="Calibri"/>
                          <a:cs typeface="Calibri"/>
                          <a:sym typeface="Calibri"/>
                        </a:rPr>
                        <a:t>MDT</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00"/>
                    </a:solidFill>
                  </a:tcPr>
                </a:tc>
              </a:tr>
              <a:tr h="451975">
                <a:tc>
                  <a:txBody>
                    <a:bodyPr/>
                    <a:lstStyle/>
                    <a:p>
                      <a:pPr indent="0" lvl="0" marL="0" marR="0" rtl="0" algn="r">
                        <a:lnSpc>
                          <a:spcPct val="115000"/>
                        </a:lnSpc>
                        <a:spcBef>
                          <a:spcPts val="0"/>
                        </a:spcBef>
                        <a:spcAft>
                          <a:spcPts val="0"/>
                        </a:spcAft>
                        <a:buClr>
                          <a:srgbClr val="000000"/>
                        </a:buClr>
                        <a:buSzPts val="1100"/>
                        <a:buFont typeface="Arial"/>
                        <a:buNone/>
                      </a:pPr>
                      <a:r>
                        <a:rPr lang="en" sz="1600">
                          <a:solidFill>
                            <a:srgbClr val="F5F5F5"/>
                          </a:solidFill>
                          <a:latin typeface="Calibri"/>
                          <a:ea typeface="Calibri"/>
                          <a:cs typeface="Calibri"/>
                          <a:sym typeface="Calibri"/>
                        </a:rPr>
                        <a:t>45</a:t>
                      </a:r>
                      <a:r>
                        <a:rPr lang="en" sz="1600" u="none" cap="none" strike="noStrike">
                          <a:solidFill>
                            <a:srgbClr val="F5F5F5"/>
                          </a:solidFill>
                          <a:latin typeface="Calibri"/>
                          <a:ea typeface="Calibri"/>
                          <a:cs typeface="Calibri"/>
                          <a:sym typeface="Calibri"/>
                        </a:rPr>
                        <a:t>%</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600" u="none" cap="none" strike="noStrike">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4 </a:t>
                      </a:r>
                      <a:r>
                        <a:rPr lang="en" sz="1200">
                          <a:solidFill>
                            <a:schemeClr val="dk1"/>
                          </a:solidFill>
                          <a:latin typeface="Calibri"/>
                          <a:ea typeface="Calibri"/>
                          <a:cs typeface="Calibri"/>
                          <a:sym typeface="Calibri"/>
                        </a:rPr>
                        <a:t>MDT</a:t>
                      </a:r>
                      <a:endParaRPr sz="1600">
                        <a:solidFill>
                          <a:schemeClr val="dk1"/>
                        </a:solidFill>
                        <a:highlight>
                          <a:srgbClr val="FFC000"/>
                        </a:highlight>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00"/>
                    </a:solidFill>
                  </a:tcPr>
                </a:tc>
              </a:tr>
              <a:tr h="451975">
                <a:tc>
                  <a:txBody>
                    <a:bodyPr/>
                    <a:lstStyle/>
                    <a:p>
                      <a:pPr indent="0" lvl="0" marL="0" marR="0" rtl="0" algn="r">
                        <a:lnSpc>
                          <a:spcPct val="115000"/>
                        </a:lnSpc>
                        <a:spcBef>
                          <a:spcPts val="0"/>
                        </a:spcBef>
                        <a:spcAft>
                          <a:spcPts val="0"/>
                        </a:spcAft>
                        <a:buClr>
                          <a:srgbClr val="000000"/>
                        </a:buClr>
                        <a:buSzPts val="1100"/>
                        <a:buFont typeface="Arial"/>
                        <a:buNone/>
                      </a:pPr>
                      <a:r>
                        <a:rPr lang="en" sz="1600">
                          <a:solidFill>
                            <a:srgbClr val="F5F5F5"/>
                          </a:solidFill>
                          <a:latin typeface="Calibri"/>
                          <a:ea typeface="Calibri"/>
                          <a:cs typeface="Calibri"/>
                          <a:sym typeface="Calibri"/>
                        </a:rPr>
                        <a:t>30</a:t>
                      </a:r>
                      <a:r>
                        <a:rPr lang="en" sz="1600" u="none" cap="none" strike="noStrike">
                          <a:solidFill>
                            <a:srgbClr val="F5F5F5"/>
                          </a:solidFill>
                          <a:latin typeface="Calibri"/>
                          <a:ea typeface="Calibri"/>
                          <a:cs typeface="Calibri"/>
                          <a:sym typeface="Calibri"/>
                        </a:rPr>
                        <a:t>%</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200" u="none" cap="none" strike="noStrike">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r>
              <a:tr h="548850">
                <a:tc>
                  <a:txBody>
                    <a:bodyPr/>
                    <a:lstStyle/>
                    <a:p>
                      <a:pPr indent="0" lvl="0" marL="0" marR="0" rtl="0" algn="r">
                        <a:lnSpc>
                          <a:spcPct val="115000"/>
                        </a:lnSpc>
                        <a:spcBef>
                          <a:spcPts val="0"/>
                        </a:spcBef>
                        <a:spcAft>
                          <a:spcPts val="0"/>
                        </a:spcAft>
                        <a:buClr>
                          <a:srgbClr val="000000"/>
                        </a:buClr>
                        <a:buSzPts val="1100"/>
                        <a:buFont typeface="Arial"/>
                        <a:buNone/>
                      </a:pPr>
                      <a:r>
                        <a:rPr lang="en" sz="1600">
                          <a:solidFill>
                            <a:srgbClr val="F5F5F5"/>
                          </a:solidFill>
                          <a:latin typeface="Calibri"/>
                          <a:ea typeface="Calibri"/>
                          <a:cs typeface="Calibri"/>
                          <a:sym typeface="Calibri"/>
                        </a:rPr>
                        <a:t>1</a:t>
                      </a:r>
                      <a:r>
                        <a:rPr lang="en" sz="1600" u="none" cap="none" strike="noStrike">
                          <a:solidFill>
                            <a:srgbClr val="F5F5F5"/>
                          </a:solidFill>
                          <a:latin typeface="Calibri"/>
                          <a:ea typeface="Calibri"/>
                          <a:cs typeface="Calibri"/>
                          <a:sym typeface="Calibri"/>
                        </a:rPr>
                        <a:t>5%</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2 </a:t>
                      </a:r>
                      <a:r>
                        <a:rPr lang="en" sz="1200">
                          <a:solidFill>
                            <a:schemeClr val="dk1"/>
                          </a:solidFill>
                          <a:latin typeface="Calibri"/>
                          <a:ea typeface="Calibri"/>
                          <a:cs typeface="Calibri"/>
                          <a:sym typeface="Calibri"/>
                        </a:rPr>
                        <a:t>SLGT</a:t>
                      </a:r>
                      <a:endParaRPr sz="1600">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2 </a:t>
                      </a:r>
                      <a:r>
                        <a:rPr lang="en" sz="1200">
                          <a:solidFill>
                            <a:schemeClr val="dk1"/>
                          </a:solidFill>
                          <a:latin typeface="Calibri"/>
                          <a:ea typeface="Calibri"/>
                          <a:cs typeface="Calibri"/>
                          <a:sym typeface="Calibri"/>
                        </a:rPr>
                        <a:t>SLGT</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00"/>
                    </a:solidFill>
                  </a:tcPr>
                </a:tc>
              </a:tr>
              <a:tr h="548850">
                <a:tc>
                  <a:txBody>
                    <a:bodyPr/>
                    <a:lstStyle/>
                    <a:p>
                      <a:pPr indent="0" lvl="0" marL="0" marR="0" rtl="0" algn="r">
                        <a:lnSpc>
                          <a:spcPct val="115000"/>
                        </a:lnSpc>
                        <a:spcBef>
                          <a:spcPts val="0"/>
                        </a:spcBef>
                        <a:spcAft>
                          <a:spcPts val="0"/>
                        </a:spcAft>
                        <a:buClr>
                          <a:srgbClr val="000000"/>
                        </a:buClr>
                        <a:buSzPts val="1100"/>
                        <a:buFont typeface="Arial"/>
                        <a:buNone/>
                      </a:pPr>
                      <a:r>
                        <a:rPr lang="en" sz="1600">
                          <a:solidFill>
                            <a:srgbClr val="F5F5F5"/>
                          </a:solidFill>
                          <a:latin typeface="Calibri"/>
                          <a:ea typeface="Calibri"/>
                          <a:cs typeface="Calibri"/>
                          <a:sym typeface="Calibri"/>
                        </a:rPr>
                        <a:t>5</a:t>
                      </a:r>
                      <a:r>
                        <a:rPr lang="en" sz="1600" u="none" cap="none" strike="noStrike">
                          <a:solidFill>
                            <a:srgbClr val="F5F5F5"/>
                          </a:solidFill>
                          <a:latin typeface="Calibri"/>
                          <a:ea typeface="Calibri"/>
                          <a:cs typeface="Calibri"/>
                          <a:sym typeface="Calibri"/>
                        </a:rPr>
                        <a:t>%</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600">
                          <a:latin typeface="Calibri"/>
                          <a:ea typeface="Calibri"/>
                          <a:cs typeface="Calibri"/>
                          <a:sym typeface="Calibri"/>
                        </a:rPr>
                        <a:t>1 </a:t>
                      </a:r>
                      <a:r>
                        <a:rPr lang="en" sz="1200" u="none" cap="none" strike="noStrike">
                          <a:latin typeface="Calibri"/>
                          <a:ea typeface="Calibri"/>
                          <a:cs typeface="Calibri"/>
                          <a:sym typeface="Calibri"/>
                        </a:rPr>
                        <a:t>MRGL</a:t>
                      </a:r>
                      <a:endParaRPr sz="1200" u="none" cap="none" strike="noStrike">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00B05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not used</a:t>
                      </a:r>
                      <a:endParaRPr sz="11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D9D9D9"/>
                    </a:solidFill>
                  </a:tcPr>
                </a:tc>
              </a:tr>
              <a:tr h="4197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a:solidFill>
                            <a:srgbClr val="F5F5F5"/>
                          </a:solidFill>
                          <a:latin typeface="Calibri"/>
                          <a:ea typeface="Calibri"/>
                          <a:cs typeface="Calibri"/>
                          <a:sym typeface="Calibri"/>
                        </a:rPr>
                        <a:t>No Sig</a:t>
                      </a:r>
                      <a:endParaRPr sz="11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a:solidFill>
                            <a:srgbClr val="F5F5F5"/>
                          </a:solidFill>
                          <a:latin typeface="Calibri"/>
                          <a:ea typeface="Calibri"/>
                          <a:cs typeface="Calibri"/>
                          <a:sym typeface="Calibri"/>
                        </a:rPr>
                        <a:t>SIG</a:t>
                      </a:r>
                      <a:endParaRPr sz="11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bl>
          </a:graphicData>
        </a:graphic>
      </p:graphicFrame>
      <p:graphicFrame>
        <p:nvGraphicFramePr>
          <p:cNvPr id="443" name="Google Shape;443;p31"/>
          <p:cNvGraphicFramePr/>
          <p:nvPr/>
        </p:nvGraphicFramePr>
        <p:xfrm>
          <a:off x="5445495" y="1202058"/>
          <a:ext cx="3000000" cy="3000000"/>
        </p:xfrm>
        <a:graphic>
          <a:graphicData uri="http://schemas.openxmlformats.org/drawingml/2006/table">
            <a:tbl>
              <a:tblPr>
                <a:noFill/>
                <a:tableStyleId>{09741598-BD3D-454D-9F70-B26AE22890F3}</a:tableStyleId>
              </a:tblPr>
              <a:tblGrid>
                <a:gridCol w="456125"/>
                <a:gridCol w="916850"/>
                <a:gridCol w="914875"/>
                <a:gridCol w="912400"/>
              </a:tblGrid>
              <a:tr h="451975">
                <a:tc>
                  <a:txBody>
                    <a:bodyPr/>
                    <a:lstStyle/>
                    <a:p>
                      <a:pPr indent="0" lvl="0" marL="0" marR="0" rtl="0" algn="r">
                        <a:lnSpc>
                          <a:spcPct val="115000"/>
                        </a:lnSpc>
                        <a:spcBef>
                          <a:spcPts val="0"/>
                        </a:spcBef>
                        <a:spcAft>
                          <a:spcPts val="0"/>
                        </a:spcAft>
                        <a:buClr>
                          <a:srgbClr val="000000"/>
                        </a:buClr>
                        <a:buSzPts val="1100"/>
                        <a:buFont typeface="Arial"/>
                        <a:buNone/>
                      </a:pPr>
                      <a:r>
                        <a:rPr lang="en" sz="1600">
                          <a:solidFill>
                            <a:srgbClr val="F5F5F5"/>
                          </a:solidFill>
                          <a:latin typeface="Calibri"/>
                          <a:ea typeface="Calibri"/>
                          <a:cs typeface="Calibri"/>
                          <a:sym typeface="Calibri"/>
                        </a:rPr>
                        <a:t>60</a:t>
                      </a:r>
                      <a:r>
                        <a:rPr lang="en" sz="1600" u="none" cap="none" strike="noStrike">
                          <a:solidFill>
                            <a:srgbClr val="F5F5F5"/>
                          </a:solidFill>
                          <a:latin typeface="Calibri"/>
                          <a:ea typeface="Calibri"/>
                          <a:cs typeface="Calibri"/>
                          <a:sym typeface="Calibri"/>
                        </a:rPr>
                        <a:t>%</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600" u="none" cap="none" strike="noStrike">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4 </a:t>
                      </a:r>
                      <a:r>
                        <a:rPr lang="en" sz="1200">
                          <a:solidFill>
                            <a:schemeClr val="dk1"/>
                          </a:solidFill>
                          <a:latin typeface="Calibri"/>
                          <a:ea typeface="Calibri"/>
                          <a:cs typeface="Calibri"/>
                          <a:sym typeface="Calibri"/>
                        </a:rPr>
                        <a:t>MDT</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4 </a:t>
                      </a:r>
                      <a:r>
                        <a:rPr lang="en" sz="1200">
                          <a:solidFill>
                            <a:schemeClr val="dk1"/>
                          </a:solidFill>
                          <a:latin typeface="Calibri"/>
                          <a:ea typeface="Calibri"/>
                          <a:cs typeface="Calibri"/>
                          <a:sym typeface="Calibri"/>
                        </a:rPr>
                        <a:t>MDT</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00"/>
                    </a:solidFill>
                  </a:tcPr>
                </a:tc>
              </a:tr>
              <a:tr h="451975">
                <a:tc>
                  <a:txBody>
                    <a:bodyPr/>
                    <a:lstStyle/>
                    <a:p>
                      <a:pPr indent="0" lvl="0" marL="0" marR="0" rtl="0" algn="r">
                        <a:lnSpc>
                          <a:spcPct val="115000"/>
                        </a:lnSpc>
                        <a:spcBef>
                          <a:spcPts val="0"/>
                        </a:spcBef>
                        <a:spcAft>
                          <a:spcPts val="0"/>
                        </a:spcAft>
                        <a:buClr>
                          <a:srgbClr val="000000"/>
                        </a:buClr>
                        <a:buSzPts val="1100"/>
                        <a:buFont typeface="Arial"/>
                        <a:buNone/>
                      </a:pPr>
                      <a:r>
                        <a:rPr lang="en" sz="1600">
                          <a:solidFill>
                            <a:srgbClr val="F5F5F5"/>
                          </a:solidFill>
                          <a:latin typeface="Calibri"/>
                          <a:ea typeface="Calibri"/>
                          <a:cs typeface="Calibri"/>
                          <a:sym typeface="Calibri"/>
                        </a:rPr>
                        <a:t>45</a:t>
                      </a:r>
                      <a:r>
                        <a:rPr lang="en" sz="1600" u="none" cap="none" strike="noStrike">
                          <a:solidFill>
                            <a:srgbClr val="F5F5F5"/>
                          </a:solidFill>
                          <a:latin typeface="Calibri"/>
                          <a:ea typeface="Calibri"/>
                          <a:cs typeface="Calibri"/>
                          <a:sym typeface="Calibri"/>
                        </a:rPr>
                        <a:t>%</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600" u="none" cap="none" strike="noStrike">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4 </a:t>
                      </a:r>
                      <a:r>
                        <a:rPr lang="en" sz="1200">
                          <a:solidFill>
                            <a:schemeClr val="dk1"/>
                          </a:solidFill>
                          <a:latin typeface="Calibri"/>
                          <a:ea typeface="Calibri"/>
                          <a:cs typeface="Calibri"/>
                          <a:sym typeface="Calibri"/>
                        </a:rPr>
                        <a:t>MDT</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00"/>
                    </a:solidFill>
                  </a:tcPr>
                </a:tc>
              </a:tr>
              <a:tr h="451975">
                <a:tc>
                  <a:txBody>
                    <a:bodyPr/>
                    <a:lstStyle/>
                    <a:p>
                      <a:pPr indent="0" lvl="0" marL="0" marR="0" rtl="0" algn="r">
                        <a:lnSpc>
                          <a:spcPct val="115000"/>
                        </a:lnSpc>
                        <a:spcBef>
                          <a:spcPts val="0"/>
                        </a:spcBef>
                        <a:spcAft>
                          <a:spcPts val="0"/>
                        </a:spcAft>
                        <a:buClr>
                          <a:srgbClr val="000000"/>
                        </a:buClr>
                        <a:buSzPts val="1100"/>
                        <a:buFont typeface="Arial"/>
                        <a:buNone/>
                      </a:pPr>
                      <a:r>
                        <a:rPr lang="en" sz="1600">
                          <a:solidFill>
                            <a:srgbClr val="F5F5F5"/>
                          </a:solidFill>
                          <a:latin typeface="Calibri"/>
                          <a:ea typeface="Calibri"/>
                          <a:cs typeface="Calibri"/>
                          <a:sym typeface="Calibri"/>
                        </a:rPr>
                        <a:t>30</a:t>
                      </a:r>
                      <a:r>
                        <a:rPr lang="en" sz="1600" u="none" cap="none" strike="noStrike">
                          <a:solidFill>
                            <a:srgbClr val="F5F5F5"/>
                          </a:solidFill>
                          <a:latin typeface="Calibri"/>
                          <a:ea typeface="Calibri"/>
                          <a:cs typeface="Calibri"/>
                          <a:sym typeface="Calibri"/>
                        </a:rPr>
                        <a:t>%</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600">
                          <a:latin typeface="Calibri"/>
                          <a:ea typeface="Calibri"/>
                          <a:cs typeface="Calibri"/>
                          <a:sym typeface="Calibri"/>
                        </a:rPr>
                        <a:t>2 </a:t>
                      </a:r>
                      <a:r>
                        <a:rPr lang="en" sz="1200" u="none" cap="none" strike="noStrike">
                          <a:latin typeface="Calibri"/>
                          <a:ea typeface="Calibri"/>
                          <a:cs typeface="Calibri"/>
                          <a:sym typeface="Calibri"/>
                        </a:rPr>
                        <a:t>SLGT</a:t>
                      </a:r>
                      <a:endParaRPr sz="1200" u="none" cap="none" strike="noStrike">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r>
              <a:tr h="548850">
                <a:tc>
                  <a:txBody>
                    <a:bodyPr/>
                    <a:lstStyle/>
                    <a:p>
                      <a:pPr indent="0" lvl="0" marL="0" marR="0" rtl="0" algn="r">
                        <a:lnSpc>
                          <a:spcPct val="115000"/>
                        </a:lnSpc>
                        <a:spcBef>
                          <a:spcPts val="0"/>
                        </a:spcBef>
                        <a:spcAft>
                          <a:spcPts val="0"/>
                        </a:spcAft>
                        <a:buClr>
                          <a:srgbClr val="000000"/>
                        </a:buClr>
                        <a:buSzPts val="1100"/>
                        <a:buFont typeface="Arial"/>
                        <a:buNone/>
                      </a:pPr>
                      <a:r>
                        <a:rPr lang="en" sz="1600">
                          <a:solidFill>
                            <a:srgbClr val="F5F5F5"/>
                          </a:solidFill>
                          <a:latin typeface="Calibri"/>
                          <a:ea typeface="Calibri"/>
                          <a:cs typeface="Calibri"/>
                          <a:sym typeface="Calibri"/>
                        </a:rPr>
                        <a:t>15</a:t>
                      </a:r>
                      <a:r>
                        <a:rPr lang="en" sz="1600" u="none" cap="none" strike="noStrike">
                          <a:solidFill>
                            <a:srgbClr val="F5F5F5"/>
                          </a:solidFill>
                          <a:latin typeface="Calibri"/>
                          <a:ea typeface="Calibri"/>
                          <a:cs typeface="Calibri"/>
                          <a:sym typeface="Calibri"/>
                        </a:rPr>
                        <a:t>%</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2 </a:t>
                      </a:r>
                      <a:r>
                        <a:rPr lang="en" sz="1200">
                          <a:solidFill>
                            <a:schemeClr val="dk1"/>
                          </a:solidFill>
                          <a:latin typeface="Calibri"/>
                          <a:ea typeface="Calibri"/>
                          <a:cs typeface="Calibri"/>
                          <a:sym typeface="Calibri"/>
                        </a:rPr>
                        <a:t>SLGT</a:t>
                      </a:r>
                      <a:endParaRPr sz="1600">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2 </a:t>
                      </a:r>
                      <a:r>
                        <a:rPr lang="en" sz="1200">
                          <a:solidFill>
                            <a:schemeClr val="dk1"/>
                          </a:solidFill>
                          <a:latin typeface="Calibri"/>
                          <a:ea typeface="Calibri"/>
                          <a:cs typeface="Calibri"/>
                          <a:sym typeface="Calibri"/>
                        </a:rPr>
                        <a:t>SLGT</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9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r>
              <a:tr h="548850">
                <a:tc>
                  <a:txBody>
                    <a:bodyPr/>
                    <a:lstStyle/>
                    <a:p>
                      <a:pPr indent="0" lvl="0" marL="0" marR="0" rtl="0" algn="r">
                        <a:lnSpc>
                          <a:spcPct val="115000"/>
                        </a:lnSpc>
                        <a:spcBef>
                          <a:spcPts val="0"/>
                        </a:spcBef>
                        <a:spcAft>
                          <a:spcPts val="0"/>
                        </a:spcAft>
                        <a:buClr>
                          <a:srgbClr val="000000"/>
                        </a:buClr>
                        <a:buSzPts val="1100"/>
                        <a:buFont typeface="Arial"/>
                        <a:buNone/>
                      </a:pPr>
                      <a:r>
                        <a:rPr lang="en" sz="1600">
                          <a:solidFill>
                            <a:srgbClr val="F5F5F5"/>
                          </a:solidFill>
                          <a:latin typeface="Calibri"/>
                          <a:ea typeface="Calibri"/>
                          <a:cs typeface="Calibri"/>
                          <a:sym typeface="Calibri"/>
                        </a:rPr>
                        <a:t>5</a:t>
                      </a:r>
                      <a:r>
                        <a:rPr lang="en" sz="1600" u="none" cap="none" strike="noStrike">
                          <a:solidFill>
                            <a:srgbClr val="F5F5F5"/>
                          </a:solidFill>
                          <a:latin typeface="Calibri"/>
                          <a:ea typeface="Calibri"/>
                          <a:cs typeface="Calibri"/>
                          <a:sym typeface="Calibri"/>
                        </a:rPr>
                        <a:t>%</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600">
                          <a:latin typeface="Calibri"/>
                          <a:ea typeface="Calibri"/>
                          <a:cs typeface="Calibri"/>
                          <a:sym typeface="Calibri"/>
                        </a:rPr>
                        <a:t>1 </a:t>
                      </a:r>
                      <a:r>
                        <a:rPr lang="en" sz="1200" u="none" cap="none" strike="noStrike">
                          <a:latin typeface="Calibri"/>
                          <a:ea typeface="Calibri"/>
                          <a:cs typeface="Calibri"/>
                          <a:sym typeface="Calibri"/>
                        </a:rPr>
                        <a:t>MRGL</a:t>
                      </a:r>
                      <a:endParaRPr sz="1200" u="none" cap="none" strike="noStrike">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00B05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1 </a:t>
                      </a:r>
                      <a:r>
                        <a:rPr lang="en" sz="1200">
                          <a:solidFill>
                            <a:schemeClr val="dk1"/>
                          </a:solidFill>
                          <a:latin typeface="Calibri"/>
                          <a:ea typeface="Calibri"/>
                          <a:cs typeface="Calibri"/>
                          <a:sym typeface="Calibri"/>
                        </a:rPr>
                        <a:t>MRGL</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00B05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2 </a:t>
                      </a:r>
                      <a:r>
                        <a:rPr lang="en" sz="1200">
                          <a:solidFill>
                            <a:schemeClr val="dk1"/>
                          </a:solidFill>
                          <a:latin typeface="Calibri"/>
                          <a:ea typeface="Calibri"/>
                          <a:cs typeface="Calibri"/>
                          <a:sym typeface="Calibri"/>
                        </a:rPr>
                        <a:t>SLGT</a:t>
                      </a:r>
                      <a:endParaRPr sz="19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FFFF00"/>
                    </a:solidFill>
                  </a:tcPr>
                </a:tc>
              </a:tr>
              <a:tr h="4197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a:solidFill>
                            <a:srgbClr val="F5F5F5"/>
                          </a:solidFill>
                          <a:latin typeface="Calibri"/>
                          <a:ea typeface="Calibri"/>
                          <a:cs typeface="Calibri"/>
                          <a:sym typeface="Calibri"/>
                        </a:rPr>
                        <a:t>&lt;CIG1</a:t>
                      </a:r>
                      <a:endParaRPr sz="11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u="none" cap="none" strike="noStrike">
                          <a:solidFill>
                            <a:srgbClr val="F5F5F5"/>
                          </a:solidFill>
                          <a:latin typeface="Calibri"/>
                          <a:ea typeface="Calibri"/>
                          <a:cs typeface="Calibri"/>
                          <a:sym typeface="Calibri"/>
                        </a:rPr>
                        <a:t>CIG1</a:t>
                      </a:r>
                      <a:endParaRPr sz="11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u="none" cap="none" strike="noStrike">
                          <a:solidFill>
                            <a:srgbClr val="F5F5F5"/>
                          </a:solidFill>
                          <a:latin typeface="Calibri"/>
                          <a:ea typeface="Calibri"/>
                          <a:cs typeface="Calibri"/>
                          <a:sym typeface="Calibri"/>
                        </a:rPr>
                        <a:t>CIG2</a:t>
                      </a:r>
                      <a:endParaRPr sz="11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bl>
          </a:graphicData>
        </a:graphic>
      </p:graphicFrame>
      <p:sp>
        <p:nvSpPr>
          <p:cNvPr id="444" name="Google Shape;444;p31"/>
          <p:cNvSpPr txBox="1"/>
          <p:nvPr/>
        </p:nvSpPr>
        <p:spPr>
          <a:xfrm>
            <a:off x="805625" y="501350"/>
            <a:ext cx="1833900" cy="29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lt1"/>
                </a:solidFill>
              </a:rPr>
              <a:t>Late </a:t>
            </a:r>
            <a:r>
              <a:rPr lang="en" sz="1600">
                <a:solidFill>
                  <a:schemeClr val="lt1"/>
                </a:solidFill>
              </a:rPr>
              <a:t>2014-2025</a:t>
            </a:r>
            <a:endParaRPr sz="1600">
              <a:solidFill>
                <a:schemeClr val="lt1"/>
              </a:solidFill>
            </a:endParaRPr>
          </a:p>
        </p:txBody>
      </p:sp>
      <p:sp>
        <p:nvSpPr>
          <p:cNvPr id="445" name="Google Shape;445;p31"/>
          <p:cNvSpPr txBox="1"/>
          <p:nvPr/>
        </p:nvSpPr>
        <p:spPr>
          <a:xfrm>
            <a:off x="6148000" y="501350"/>
            <a:ext cx="1833900" cy="29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lt1"/>
                </a:solidFill>
              </a:rPr>
              <a:t>Starting in 2026</a:t>
            </a:r>
            <a:endParaRPr sz="1600">
              <a:solidFill>
                <a:schemeClr val="lt1"/>
              </a:solidFill>
            </a:endParaRPr>
          </a:p>
        </p:txBody>
      </p:sp>
      <p:sp>
        <p:nvSpPr>
          <p:cNvPr id="446" name="Google Shape;446;p31"/>
          <p:cNvSpPr/>
          <p:nvPr/>
        </p:nvSpPr>
        <p:spPr>
          <a:xfrm>
            <a:off x="2940350" y="2379075"/>
            <a:ext cx="1511400" cy="519300"/>
          </a:xfrm>
          <a:prstGeom prst="rightArrow">
            <a:avLst>
              <a:gd fmla="val 50000" name="adj1"/>
              <a:gd fmla="val 50000" name="adj2"/>
            </a:avLst>
          </a:prstGeom>
          <a:solidFill>
            <a:srgbClr val="3AFFF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450" name="Shape 450"/>
        <p:cNvGrpSpPr/>
        <p:nvPr/>
      </p:nvGrpSpPr>
      <p:grpSpPr>
        <a:xfrm>
          <a:off x="0" y="0"/>
          <a:ext cx="0" cy="0"/>
          <a:chOff x="0" y="0"/>
          <a:chExt cx="0" cy="0"/>
        </a:xfrm>
      </p:grpSpPr>
      <p:pic>
        <p:nvPicPr>
          <p:cNvPr id="451" name="Google Shape;451;p32" title="US-StormPredictionCenter-Logo.svg (2).png"/>
          <p:cNvPicPr preferRelativeResize="0"/>
          <p:nvPr/>
        </p:nvPicPr>
        <p:blipFill>
          <a:blip r:embed="rId3">
            <a:alphaModFix amt="15000"/>
          </a:blip>
          <a:stretch>
            <a:fillRect/>
          </a:stretch>
        </p:blipFill>
        <p:spPr>
          <a:xfrm>
            <a:off x="0" y="396240"/>
            <a:ext cx="9144000" cy="4351020"/>
          </a:xfrm>
          <a:prstGeom prst="rect">
            <a:avLst/>
          </a:prstGeom>
          <a:noFill/>
          <a:ln>
            <a:noFill/>
          </a:ln>
        </p:spPr>
      </p:pic>
      <p:pic>
        <p:nvPicPr>
          <p:cNvPr id="452" name="Google Shape;452;p32"/>
          <p:cNvPicPr preferRelativeResize="0"/>
          <p:nvPr/>
        </p:nvPicPr>
        <p:blipFill rotWithShape="1">
          <a:blip r:embed="rId4">
            <a:alphaModFix/>
          </a:blip>
          <a:srcRect b="14408" l="8517" r="0" t="17817"/>
          <a:stretch/>
        </p:blipFill>
        <p:spPr>
          <a:xfrm>
            <a:off x="8391769" y="4788155"/>
            <a:ext cx="735237" cy="338425"/>
          </a:xfrm>
          <a:prstGeom prst="rect">
            <a:avLst/>
          </a:prstGeom>
          <a:noFill/>
          <a:ln>
            <a:noFill/>
          </a:ln>
        </p:spPr>
      </p:pic>
      <p:pic>
        <p:nvPicPr>
          <p:cNvPr id="453" name="Google Shape;453;p32" title="NOAANWSLogos.png"/>
          <p:cNvPicPr preferRelativeResize="0"/>
          <p:nvPr/>
        </p:nvPicPr>
        <p:blipFill>
          <a:blip r:embed="rId5">
            <a:alphaModFix/>
          </a:blip>
          <a:stretch>
            <a:fillRect/>
          </a:stretch>
        </p:blipFill>
        <p:spPr>
          <a:xfrm>
            <a:off x="16912" y="4788156"/>
            <a:ext cx="676824" cy="338425"/>
          </a:xfrm>
          <a:prstGeom prst="rect">
            <a:avLst/>
          </a:prstGeom>
          <a:noFill/>
          <a:ln>
            <a:noFill/>
          </a:ln>
        </p:spPr>
      </p:pic>
      <p:cxnSp>
        <p:nvCxnSpPr>
          <p:cNvPr id="454" name="Google Shape;454;p32"/>
          <p:cNvCxnSpPr/>
          <p:nvPr/>
        </p:nvCxnSpPr>
        <p:spPr>
          <a:xfrm>
            <a:off x="0" y="4745900"/>
            <a:ext cx="9170400" cy="0"/>
          </a:xfrm>
          <a:prstGeom prst="straightConnector1">
            <a:avLst/>
          </a:prstGeom>
          <a:noFill/>
          <a:ln cap="flat" cmpd="sng" w="9525">
            <a:solidFill>
              <a:srgbClr val="DBDFE4"/>
            </a:solidFill>
            <a:prstDash val="solid"/>
            <a:round/>
            <a:headEnd len="med" w="med" type="none"/>
            <a:tailEnd len="med" w="med" type="none"/>
          </a:ln>
        </p:spPr>
      </p:cxnSp>
      <p:sp>
        <p:nvSpPr>
          <p:cNvPr id="455" name="Google Shape;455;p32"/>
          <p:cNvSpPr txBox="1"/>
          <p:nvPr>
            <p:ph idx="12" type="sldNum"/>
          </p:nvPr>
        </p:nvSpPr>
        <p:spPr>
          <a:xfrm>
            <a:off x="4310859" y="4745892"/>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400">
                <a:solidFill>
                  <a:srgbClr val="9CA3AF"/>
                </a:solidFill>
              </a:rPr>
              <a:t>‹#›</a:t>
            </a:fld>
            <a:endParaRPr b="1" sz="1400">
              <a:solidFill>
                <a:srgbClr val="9CA3AF"/>
              </a:solidFill>
            </a:endParaRPr>
          </a:p>
        </p:txBody>
      </p:sp>
      <p:sp>
        <p:nvSpPr>
          <p:cNvPr id="456" name="Google Shape;456;p32"/>
          <p:cNvSpPr txBox="1"/>
          <p:nvPr/>
        </p:nvSpPr>
        <p:spPr>
          <a:xfrm>
            <a:off x="10022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Storm Prediction Center</a:t>
            </a:r>
            <a:endParaRPr/>
          </a:p>
        </p:txBody>
      </p:sp>
      <p:sp>
        <p:nvSpPr>
          <p:cNvPr id="457" name="Google Shape;457;p32"/>
          <p:cNvSpPr txBox="1"/>
          <p:nvPr/>
        </p:nvSpPr>
        <p:spPr>
          <a:xfrm>
            <a:off x="51680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Norman, OK</a:t>
            </a:r>
            <a:endParaRPr/>
          </a:p>
        </p:txBody>
      </p:sp>
      <p:sp>
        <p:nvSpPr>
          <p:cNvPr id="458" name="Google Shape;458;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59" name="Google Shape;459;p32"/>
          <p:cNvSpPr txBox="1"/>
          <p:nvPr>
            <p:ph type="ctrTitle"/>
          </p:nvPr>
        </p:nvSpPr>
        <p:spPr>
          <a:xfrm>
            <a:off x="-75" y="-33851"/>
            <a:ext cx="9144000" cy="10827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21874"/>
              <a:buNone/>
            </a:pPr>
            <a:r>
              <a:rPr lang="en" sz="4266">
                <a:solidFill>
                  <a:srgbClr val="F5F5F5"/>
                </a:solidFill>
                <a:latin typeface="Roboto"/>
                <a:ea typeface="Roboto"/>
                <a:cs typeface="Roboto"/>
                <a:sym typeface="Roboto"/>
              </a:rPr>
              <a:t>SPC Day 3 Outlook Combinations</a:t>
            </a:r>
            <a:endParaRPr sz="4266">
              <a:solidFill>
                <a:srgbClr val="F5F5F5"/>
              </a:solidFill>
              <a:latin typeface="Roboto"/>
              <a:ea typeface="Roboto"/>
              <a:cs typeface="Roboto"/>
              <a:sym typeface="Roboto"/>
            </a:endParaRPr>
          </a:p>
          <a:p>
            <a:pPr indent="0" lvl="0" marL="0" rtl="0" algn="l">
              <a:spcBef>
                <a:spcPts val="0"/>
              </a:spcBef>
              <a:spcAft>
                <a:spcPts val="0"/>
              </a:spcAft>
              <a:buSzPct val="195815"/>
              <a:buNone/>
            </a:pPr>
            <a:r>
              <a:t/>
            </a:r>
            <a:endParaRPr sz="2655">
              <a:solidFill>
                <a:srgbClr val="20B2AA"/>
              </a:solidFill>
            </a:endParaRPr>
          </a:p>
        </p:txBody>
      </p:sp>
      <p:graphicFrame>
        <p:nvGraphicFramePr>
          <p:cNvPr id="460" name="Google Shape;460;p32"/>
          <p:cNvGraphicFramePr/>
          <p:nvPr/>
        </p:nvGraphicFramePr>
        <p:xfrm>
          <a:off x="439945" y="1300938"/>
          <a:ext cx="3000000" cy="3000000"/>
        </p:xfrm>
        <a:graphic>
          <a:graphicData uri="http://schemas.openxmlformats.org/drawingml/2006/table">
            <a:tbl>
              <a:tblPr>
                <a:noFill/>
                <a:tableStyleId>{09741598-BD3D-454D-9F70-B26AE22890F3}</a:tableStyleId>
              </a:tblPr>
              <a:tblGrid>
                <a:gridCol w="914750"/>
                <a:gridCol w="1067325"/>
              </a:tblGrid>
              <a:tr h="376725">
                <a:tc>
                  <a:txBody>
                    <a:bodyPr/>
                    <a:lstStyle/>
                    <a:p>
                      <a:pPr indent="0" lvl="0" marL="0" marR="0" rtl="0" algn="r">
                        <a:lnSpc>
                          <a:spcPct val="115000"/>
                        </a:lnSpc>
                        <a:spcBef>
                          <a:spcPts val="0"/>
                        </a:spcBef>
                        <a:spcAft>
                          <a:spcPts val="0"/>
                        </a:spcAft>
                        <a:buClr>
                          <a:srgbClr val="000000"/>
                        </a:buClr>
                        <a:buSzPts val="1100"/>
                        <a:buFont typeface="Arial"/>
                        <a:buNone/>
                      </a:pPr>
                      <a:r>
                        <a:rPr lang="en" sz="1600">
                          <a:solidFill>
                            <a:srgbClr val="F5F5F5"/>
                          </a:solidFill>
                          <a:latin typeface="Calibri"/>
                          <a:ea typeface="Calibri"/>
                          <a:cs typeface="Calibri"/>
                          <a:sym typeface="Calibri"/>
                        </a:rPr>
                        <a:t>45</a:t>
                      </a:r>
                      <a:r>
                        <a:rPr lang="en" sz="1600" u="none" cap="none" strike="noStrike">
                          <a:solidFill>
                            <a:srgbClr val="F5F5F5"/>
                          </a:solidFill>
                          <a:latin typeface="Calibri"/>
                          <a:ea typeface="Calibri"/>
                          <a:cs typeface="Calibri"/>
                          <a:sym typeface="Calibri"/>
                        </a:rPr>
                        <a:t>% + </a:t>
                      </a:r>
                      <a:r>
                        <a:rPr lang="en" sz="1600">
                          <a:solidFill>
                            <a:srgbClr val="F5F5F5"/>
                          </a:solidFill>
                          <a:latin typeface="Calibri"/>
                          <a:ea typeface="Calibri"/>
                          <a:cs typeface="Calibri"/>
                          <a:sym typeface="Calibri"/>
                        </a:rPr>
                        <a:t>SIG</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4 </a:t>
                      </a:r>
                      <a:r>
                        <a:rPr lang="en" sz="1200">
                          <a:solidFill>
                            <a:schemeClr val="dk1"/>
                          </a:solidFill>
                          <a:latin typeface="Calibri"/>
                          <a:ea typeface="Calibri"/>
                          <a:cs typeface="Calibri"/>
                          <a:sym typeface="Calibri"/>
                        </a:rPr>
                        <a:t>MDT</a:t>
                      </a:r>
                      <a:endParaRPr sz="1600" u="none" cap="none" strike="noStrike">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00"/>
                    </a:solidFill>
                  </a:tcPr>
                </a:tc>
              </a:tr>
              <a:tr h="376725">
                <a:tc>
                  <a:txBody>
                    <a:bodyPr/>
                    <a:lstStyle/>
                    <a:p>
                      <a:pPr indent="0" lvl="0" marL="0" marR="0" rtl="0" algn="r">
                        <a:lnSpc>
                          <a:spcPct val="115000"/>
                        </a:lnSpc>
                        <a:spcBef>
                          <a:spcPts val="0"/>
                        </a:spcBef>
                        <a:spcAft>
                          <a:spcPts val="0"/>
                        </a:spcAft>
                        <a:buClr>
                          <a:srgbClr val="000000"/>
                        </a:buClr>
                        <a:buSzPts val="1100"/>
                        <a:buFont typeface="Arial"/>
                        <a:buNone/>
                      </a:pPr>
                      <a:r>
                        <a:rPr lang="en" sz="1600">
                          <a:solidFill>
                            <a:srgbClr val="F5F5F5"/>
                          </a:solidFill>
                          <a:latin typeface="Calibri"/>
                          <a:ea typeface="Calibri"/>
                          <a:cs typeface="Calibri"/>
                          <a:sym typeface="Calibri"/>
                        </a:rPr>
                        <a:t>45</a:t>
                      </a:r>
                      <a:r>
                        <a:rPr lang="en" sz="1600" u="none" cap="none" strike="noStrike">
                          <a:solidFill>
                            <a:srgbClr val="F5F5F5"/>
                          </a:solidFill>
                          <a:latin typeface="Calibri"/>
                          <a:ea typeface="Calibri"/>
                          <a:cs typeface="Calibri"/>
                          <a:sym typeface="Calibri"/>
                        </a:rPr>
                        <a:t>%</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600" u="none" cap="none" strike="noStrike">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r>
              <a:tr h="376725">
                <a:tc>
                  <a:txBody>
                    <a:bodyPr/>
                    <a:lstStyle/>
                    <a:p>
                      <a:pPr indent="0" lvl="0" marL="0" marR="0" rtl="0" algn="r">
                        <a:lnSpc>
                          <a:spcPct val="115000"/>
                        </a:lnSpc>
                        <a:spcBef>
                          <a:spcPts val="0"/>
                        </a:spcBef>
                        <a:spcAft>
                          <a:spcPts val="0"/>
                        </a:spcAft>
                        <a:buClr>
                          <a:srgbClr val="000000"/>
                        </a:buClr>
                        <a:buSzPts val="1100"/>
                        <a:buFont typeface="Arial"/>
                        <a:buNone/>
                      </a:pPr>
                      <a:r>
                        <a:rPr lang="en" sz="1600">
                          <a:solidFill>
                            <a:srgbClr val="F5F5F5"/>
                          </a:solidFill>
                          <a:latin typeface="Calibri"/>
                          <a:ea typeface="Calibri"/>
                          <a:cs typeface="Calibri"/>
                          <a:sym typeface="Calibri"/>
                        </a:rPr>
                        <a:t>30</a:t>
                      </a:r>
                      <a:r>
                        <a:rPr lang="en" sz="1600" u="none" cap="none" strike="noStrike">
                          <a:solidFill>
                            <a:srgbClr val="F5F5F5"/>
                          </a:solidFill>
                          <a:latin typeface="Calibri"/>
                          <a:ea typeface="Calibri"/>
                          <a:cs typeface="Calibri"/>
                          <a:sym typeface="Calibri"/>
                        </a:rPr>
                        <a:t>% + SIG</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200" u="none" cap="none" strike="noStrike">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r>
              <a:tr h="376725">
                <a:tc>
                  <a:txBody>
                    <a:bodyPr/>
                    <a:lstStyle/>
                    <a:p>
                      <a:pPr indent="0" lvl="0" marL="0" rtl="0" algn="r">
                        <a:lnSpc>
                          <a:spcPct val="115000"/>
                        </a:lnSpc>
                        <a:spcBef>
                          <a:spcPts val="0"/>
                        </a:spcBef>
                        <a:spcAft>
                          <a:spcPts val="0"/>
                        </a:spcAft>
                        <a:buClr>
                          <a:schemeClr val="dk1"/>
                        </a:buClr>
                        <a:buSzPts val="1100"/>
                        <a:buFont typeface="Arial"/>
                        <a:buNone/>
                      </a:pPr>
                      <a:r>
                        <a:rPr lang="en" sz="1600">
                          <a:solidFill>
                            <a:srgbClr val="F5F5F5"/>
                          </a:solidFill>
                          <a:latin typeface="Calibri"/>
                          <a:ea typeface="Calibri"/>
                          <a:cs typeface="Calibri"/>
                          <a:sym typeface="Calibri"/>
                        </a:rPr>
                        <a:t>30%</a:t>
                      </a:r>
                      <a:endParaRPr sz="1600">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600">
                        <a:solidFill>
                          <a:schemeClr val="dk1"/>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r>
              <a:tr h="376725">
                <a:tc>
                  <a:txBody>
                    <a:bodyPr/>
                    <a:lstStyle/>
                    <a:p>
                      <a:pPr indent="0" lvl="0" marL="0" rtl="0" algn="r">
                        <a:lnSpc>
                          <a:spcPct val="115000"/>
                        </a:lnSpc>
                        <a:spcBef>
                          <a:spcPts val="0"/>
                        </a:spcBef>
                        <a:spcAft>
                          <a:spcPts val="0"/>
                        </a:spcAft>
                        <a:buClr>
                          <a:schemeClr val="dk1"/>
                        </a:buClr>
                        <a:buSzPts val="1100"/>
                        <a:buFont typeface="Arial"/>
                        <a:buNone/>
                      </a:pPr>
                      <a:r>
                        <a:rPr lang="en" sz="1600">
                          <a:solidFill>
                            <a:srgbClr val="F5F5F5"/>
                          </a:solidFill>
                          <a:latin typeface="Calibri"/>
                          <a:ea typeface="Calibri"/>
                          <a:cs typeface="Calibri"/>
                          <a:sym typeface="Calibri"/>
                        </a:rPr>
                        <a:t>15</a:t>
                      </a:r>
                      <a:r>
                        <a:rPr lang="en" sz="1600">
                          <a:solidFill>
                            <a:srgbClr val="F5F5F5"/>
                          </a:solidFill>
                          <a:latin typeface="Calibri"/>
                          <a:ea typeface="Calibri"/>
                          <a:cs typeface="Calibri"/>
                          <a:sym typeface="Calibri"/>
                        </a:rPr>
                        <a:t>% + SIG</a:t>
                      </a:r>
                      <a:endParaRPr sz="1600">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2 </a:t>
                      </a:r>
                      <a:r>
                        <a:rPr lang="en" sz="1200">
                          <a:solidFill>
                            <a:schemeClr val="dk1"/>
                          </a:solidFill>
                          <a:latin typeface="Calibri"/>
                          <a:ea typeface="Calibri"/>
                          <a:cs typeface="Calibri"/>
                          <a:sym typeface="Calibri"/>
                        </a:rPr>
                        <a:t>SLGT</a:t>
                      </a:r>
                      <a:endParaRPr sz="1600">
                        <a:solidFill>
                          <a:schemeClr val="dk1"/>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00"/>
                    </a:solidFill>
                  </a:tcPr>
                </a:tc>
              </a:tr>
              <a:tr h="376725">
                <a:tc>
                  <a:txBody>
                    <a:bodyPr/>
                    <a:lstStyle/>
                    <a:p>
                      <a:pPr indent="0" lvl="0" marL="0" marR="0" rtl="0" algn="r">
                        <a:lnSpc>
                          <a:spcPct val="115000"/>
                        </a:lnSpc>
                        <a:spcBef>
                          <a:spcPts val="0"/>
                        </a:spcBef>
                        <a:spcAft>
                          <a:spcPts val="0"/>
                        </a:spcAft>
                        <a:buClr>
                          <a:srgbClr val="000000"/>
                        </a:buClr>
                        <a:buSzPts val="1100"/>
                        <a:buFont typeface="Arial"/>
                        <a:buNone/>
                      </a:pPr>
                      <a:r>
                        <a:rPr lang="en" sz="1600">
                          <a:solidFill>
                            <a:srgbClr val="F5F5F5"/>
                          </a:solidFill>
                          <a:latin typeface="Calibri"/>
                          <a:ea typeface="Calibri"/>
                          <a:cs typeface="Calibri"/>
                          <a:sym typeface="Calibri"/>
                        </a:rPr>
                        <a:t>1</a:t>
                      </a:r>
                      <a:r>
                        <a:rPr lang="en" sz="1600" u="none" cap="none" strike="noStrike">
                          <a:solidFill>
                            <a:srgbClr val="F5F5F5"/>
                          </a:solidFill>
                          <a:latin typeface="Calibri"/>
                          <a:ea typeface="Calibri"/>
                          <a:cs typeface="Calibri"/>
                          <a:sym typeface="Calibri"/>
                        </a:rPr>
                        <a:t>5%</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2 </a:t>
                      </a:r>
                      <a:r>
                        <a:rPr lang="en" sz="1200">
                          <a:solidFill>
                            <a:schemeClr val="dk1"/>
                          </a:solidFill>
                          <a:latin typeface="Calibri"/>
                          <a:ea typeface="Calibri"/>
                          <a:cs typeface="Calibri"/>
                          <a:sym typeface="Calibri"/>
                        </a:rPr>
                        <a:t>SLGT</a:t>
                      </a:r>
                      <a:endParaRPr sz="1600">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00"/>
                    </a:solidFill>
                  </a:tcPr>
                </a:tc>
              </a:tr>
              <a:tr h="420100">
                <a:tc>
                  <a:txBody>
                    <a:bodyPr/>
                    <a:lstStyle/>
                    <a:p>
                      <a:pPr indent="0" lvl="0" marL="0" marR="0" rtl="0" algn="r">
                        <a:lnSpc>
                          <a:spcPct val="115000"/>
                        </a:lnSpc>
                        <a:spcBef>
                          <a:spcPts val="0"/>
                        </a:spcBef>
                        <a:spcAft>
                          <a:spcPts val="0"/>
                        </a:spcAft>
                        <a:buClr>
                          <a:srgbClr val="000000"/>
                        </a:buClr>
                        <a:buSzPts val="1100"/>
                        <a:buFont typeface="Arial"/>
                        <a:buNone/>
                      </a:pPr>
                      <a:r>
                        <a:rPr lang="en" sz="1600">
                          <a:solidFill>
                            <a:srgbClr val="F5F5F5"/>
                          </a:solidFill>
                          <a:latin typeface="Calibri"/>
                          <a:ea typeface="Calibri"/>
                          <a:cs typeface="Calibri"/>
                          <a:sym typeface="Calibri"/>
                        </a:rPr>
                        <a:t>5</a:t>
                      </a:r>
                      <a:r>
                        <a:rPr lang="en" sz="1600" u="none" cap="none" strike="noStrike">
                          <a:solidFill>
                            <a:srgbClr val="F5F5F5"/>
                          </a:solidFill>
                          <a:latin typeface="Calibri"/>
                          <a:ea typeface="Calibri"/>
                          <a:cs typeface="Calibri"/>
                          <a:sym typeface="Calibri"/>
                        </a:rPr>
                        <a:t>%</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600">
                          <a:latin typeface="Calibri"/>
                          <a:ea typeface="Calibri"/>
                          <a:cs typeface="Calibri"/>
                          <a:sym typeface="Calibri"/>
                        </a:rPr>
                        <a:t>1 </a:t>
                      </a:r>
                      <a:r>
                        <a:rPr lang="en" sz="1200" u="none" cap="none" strike="noStrike">
                          <a:latin typeface="Calibri"/>
                          <a:ea typeface="Calibri"/>
                          <a:cs typeface="Calibri"/>
                          <a:sym typeface="Calibri"/>
                        </a:rPr>
                        <a:t>MRGL</a:t>
                      </a:r>
                      <a:endParaRPr sz="1200" u="none" cap="none" strike="noStrike">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00B050"/>
                    </a:solidFill>
                  </a:tcPr>
                </a:tc>
              </a:tr>
            </a:tbl>
          </a:graphicData>
        </a:graphic>
      </p:graphicFrame>
      <p:graphicFrame>
        <p:nvGraphicFramePr>
          <p:cNvPr id="461" name="Google Shape;461;p32"/>
          <p:cNvGraphicFramePr/>
          <p:nvPr/>
        </p:nvGraphicFramePr>
        <p:xfrm>
          <a:off x="5445495" y="1202058"/>
          <a:ext cx="3000000" cy="3000000"/>
        </p:xfrm>
        <a:graphic>
          <a:graphicData uri="http://schemas.openxmlformats.org/drawingml/2006/table">
            <a:tbl>
              <a:tblPr>
                <a:noFill/>
                <a:tableStyleId>{09741598-BD3D-454D-9F70-B26AE22890F3}</a:tableStyleId>
              </a:tblPr>
              <a:tblGrid>
                <a:gridCol w="456125"/>
                <a:gridCol w="916850"/>
                <a:gridCol w="914875"/>
                <a:gridCol w="912400"/>
              </a:tblGrid>
              <a:tr h="451975">
                <a:tc>
                  <a:txBody>
                    <a:bodyPr/>
                    <a:lstStyle/>
                    <a:p>
                      <a:pPr indent="0" lvl="0" marL="0" marR="0" rtl="0" algn="r">
                        <a:lnSpc>
                          <a:spcPct val="115000"/>
                        </a:lnSpc>
                        <a:spcBef>
                          <a:spcPts val="0"/>
                        </a:spcBef>
                        <a:spcAft>
                          <a:spcPts val="0"/>
                        </a:spcAft>
                        <a:buClr>
                          <a:srgbClr val="000000"/>
                        </a:buClr>
                        <a:buSzPts val="1100"/>
                        <a:buFont typeface="Arial"/>
                        <a:buNone/>
                      </a:pPr>
                      <a:r>
                        <a:rPr lang="en" sz="1600">
                          <a:solidFill>
                            <a:srgbClr val="F5F5F5"/>
                          </a:solidFill>
                          <a:latin typeface="Calibri"/>
                          <a:ea typeface="Calibri"/>
                          <a:cs typeface="Calibri"/>
                          <a:sym typeface="Calibri"/>
                        </a:rPr>
                        <a:t>60</a:t>
                      </a:r>
                      <a:r>
                        <a:rPr lang="en" sz="1600" u="none" cap="none" strike="noStrike">
                          <a:solidFill>
                            <a:srgbClr val="F5F5F5"/>
                          </a:solidFill>
                          <a:latin typeface="Calibri"/>
                          <a:ea typeface="Calibri"/>
                          <a:cs typeface="Calibri"/>
                          <a:sym typeface="Calibri"/>
                        </a:rPr>
                        <a:t>%</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600" u="none" cap="none" strike="noStrike">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4 </a:t>
                      </a:r>
                      <a:r>
                        <a:rPr lang="en" sz="1200">
                          <a:solidFill>
                            <a:schemeClr val="dk1"/>
                          </a:solidFill>
                          <a:latin typeface="Calibri"/>
                          <a:ea typeface="Calibri"/>
                          <a:cs typeface="Calibri"/>
                          <a:sym typeface="Calibri"/>
                        </a:rPr>
                        <a:t>MDT</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4 </a:t>
                      </a:r>
                      <a:r>
                        <a:rPr lang="en" sz="1200">
                          <a:solidFill>
                            <a:schemeClr val="dk1"/>
                          </a:solidFill>
                          <a:latin typeface="Calibri"/>
                          <a:ea typeface="Calibri"/>
                          <a:cs typeface="Calibri"/>
                          <a:sym typeface="Calibri"/>
                        </a:rPr>
                        <a:t>MDT</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00"/>
                    </a:solidFill>
                  </a:tcPr>
                </a:tc>
              </a:tr>
              <a:tr h="451975">
                <a:tc>
                  <a:txBody>
                    <a:bodyPr/>
                    <a:lstStyle/>
                    <a:p>
                      <a:pPr indent="0" lvl="0" marL="0" marR="0" rtl="0" algn="r">
                        <a:lnSpc>
                          <a:spcPct val="115000"/>
                        </a:lnSpc>
                        <a:spcBef>
                          <a:spcPts val="0"/>
                        </a:spcBef>
                        <a:spcAft>
                          <a:spcPts val="0"/>
                        </a:spcAft>
                        <a:buClr>
                          <a:srgbClr val="000000"/>
                        </a:buClr>
                        <a:buSzPts val="1100"/>
                        <a:buFont typeface="Arial"/>
                        <a:buNone/>
                      </a:pPr>
                      <a:r>
                        <a:rPr lang="en" sz="1600">
                          <a:solidFill>
                            <a:srgbClr val="F5F5F5"/>
                          </a:solidFill>
                          <a:latin typeface="Calibri"/>
                          <a:ea typeface="Calibri"/>
                          <a:cs typeface="Calibri"/>
                          <a:sym typeface="Calibri"/>
                        </a:rPr>
                        <a:t>45</a:t>
                      </a:r>
                      <a:r>
                        <a:rPr lang="en" sz="1600" u="none" cap="none" strike="noStrike">
                          <a:solidFill>
                            <a:srgbClr val="F5F5F5"/>
                          </a:solidFill>
                          <a:latin typeface="Calibri"/>
                          <a:ea typeface="Calibri"/>
                          <a:cs typeface="Calibri"/>
                          <a:sym typeface="Calibri"/>
                        </a:rPr>
                        <a:t>%</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600" u="none" cap="none" strike="noStrike">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4 </a:t>
                      </a:r>
                      <a:r>
                        <a:rPr lang="en" sz="1200">
                          <a:solidFill>
                            <a:schemeClr val="dk1"/>
                          </a:solidFill>
                          <a:latin typeface="Calibri"/>
                          <a:ea typeface="Calibri"/>
                          <a:cs typeface="Calibri"/>
                          <a:sym typeface="Calibri"/>
                        </a:rPr>
                        <a:t>MDT</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00"/>
                    </a:solidFill>
                  </a:tcPr>
                </a:tc>
              </a:tr>
              <a:tr h="451975">
                <a:tc>
                  <a:txBody>
                    <a:bodyPr/>
                    <a:lstStyle/>
                    <a:p>
                      <a:pPr indent="0" lvl="0" marL="0" marR="0" rtl="0" algn="r">
                        <a:lnSpc>
                          <a:spcPct val="115000"/>
                        </a:lnSpc>
                        <a:spcBef>
                          <a:spcPts val="0"/>
                        </a:spcBef>
                        <a:spcAft>
                          <a:spcPts val="0"/>
                        </a:spcAft>
                        <a:buClr>
                          <a:srgbClr val="000000"/>
                        </a:buClr>
                        <a:buSzPts val="1100"/>
                        <a:buFont typeface="Arial"/>
                        <a:buNone/>
                      </a:pPr>
                      <a:r>
                        <a:rPr lang="en" sz="1600">
                          <a:solidFill>
                            <a:srgbClr val="F5F5F5"/>
                          </a:solidFill>
                          <a:latin typeface="Calibri"/>
                          <a:ea typeface="Calibri"/>
                          <a:cs typeface="Calibri"/>
                          <a:sym typeface="Calibri"/>
                        </a:rPr>
                        <a:t>30</a:t>
                      </a:r>
                      <a:r>
                        <a:rPr lang="en" sz="1600" u="none" cap="none" strike="noStrike">
                          <a:solidFill>
                            <a:srgbClr val="F5F5F5"/>
                          </a:solidFill>
                          <a:latin typeface="Calibri"/>
                          <a:ea typeface="Calibri"/>
                          <a:cs typeface="Calibri"/>
                          <a:sym typeface="Calibri"/>
                        </a:rPr>
                        <a:t>%</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600">
                          <a:latin typeface="Calibri"/>
                          <a:ea typeface="Calibri"/>
                          <a:cs typeface="Calibri"/>
                          <a:sym typeface="Calibri"/>
                        </a:rPr>
                        <a:t>2 </a:t>
                      </a:r>
                      <a:r>
                        <a:rPr lang="en" sz="1200" u="none" cap="none" strike="noStrike">
                          <a:latin typeface="Calibri"/>
                          <a:ea typeface="Calibri"/>
                          <a:cs typeface="Calibri"/>
                          <a:sym typeface="Calibri"/>
                        </a:rPr>
                        <a:t>SLGT</a:t>
                      </a:r>
                      <a:endParaRPr sz="1200" u="none" cap="none" strike="noStrike">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r>
              <a:tr h="548850">
                <a:tc>
                  <a:txBody>
                    <a:bodyPr/>
                    <a:lstStyle/>
                    <a:p>
                      <a:pPr indent="0" lvl="0" marL="0" marR="0" rtl="0" algn="r">
                        <a:lnSpc>
                          <a:spcPct val="115000"/>
                        </a:lnSpc>
                        <a:spcBef>
                          <a:spcPts val="0"/>
                        </a:spcBef>
                        <a:spcAft>
                          <a:spcPts val="0"/>
                        </a:spcAft>
                        <a:buClr>
                          <a:srgbClr val="000000"/>
                        </a:buClr>
                        <a:buSzPts val="1100"/>
                        <a:buFont typeface="Arial"/>
                        <a:buNone/>
                      </a:pPr>
                      <a:r>
                        <a:rPr lang="en" sz="1600">
                          <a:solidFill>
                            <a:srgbClr val="F5F5F5"/>
                          </a:solidFill>
                          <a:latin typeface="Calibri"/>
                          <a:ea typeface="Calibri"/>
                          <a:cs typeface="Calibri"/>
                          <a:sym typeface="Calibri"/>
                        </a:rPr>
                        <a:t>15</a:t>
                      </a:r>
                      <a:r>
                        <a:rPr lang="en" sz="1600" u="none" cap="none" strike="noStrike">
                          <a:solidFill>
                            <a:srgbClr val="F5F5F5"/>
                          </a:solidFill>
                          <a:latin typeface="Calibri"/>
                          <a:ea typeface="Calibri"/>
                          <a:cs typeface="Calibri"/>
                          <a:sym typeface="Calibri"/>
                        </a:rPr>
                        <a:t>%</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2 </a:t>
                      </a:r>
                      <a:r>
                        <a:rPr lang="en" sz="1200">
                          <a:solidFill>
                            <a:schemeClr val="dk1"/>
                          </a:solidFill>
                          <a:latin typeface="Calibri"/>
                          <a:ea typeface="Calibri"/>
                          <a:cs typeface="Calibri"/>
                          <a:sym typeface="Calibri"/>
                        </a:rPr>
                        <a:t>SLGT</a:t>
                      </a:r>
                      <a:endParaRPr sz="1600">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2 </a:t>
                      </a:r>
                      <a:r>
                        <a:rPr lang="en" sz="1200">
                          <a:solidFill>
                            <a:schemeClr val="dk1"/>
                          </a:solidFill>
                          <a:latin typeface="Calibri"/>
                          <a:ea typeface="Calibri"/>
                          <a:cs typeface="Calibri"/>
                          <a:sym typeface="Calibri"/>
                        </a:rPr>
                        <a:t>SLGT</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C000"/>
                          </a:highlight>
                          <a:latin typeface="Calibri"/>
                          <a:ea typeface="Calibri"/>
                          <a:cs typeface="Calibri"/>
                          <a:sym typeface="Calibri"/>
                        </a:rPr>
                        <a:t>3 </a:t>
                      </a:r>
                      <a:r>
                        <a:rPr lang="en" sz="1200">
                          <a:solidFill>
                            <a:schemeClr val="dk1"/>
                          </a:solidFill>
                          <a:highlight>
                            <a:srgbClr val="FFC000"/>
                          </a:highlight>
                          <a:latin typeface="Calibri"/>
                          <a:ea typeface="Calibri"/>
                          <a:cs typeface="Calibri"/>
                          <a:sym typeface="Calibri"/>
                        </a:rPr>
                        <a:t>ENH</a:t>
                      </a:r>
                      <a:endParaRPr sz="19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r>
              <a:tr h="548850">
                <a:tc>
                  <a:txBody>
                    <a:bodyPr/>
                    <a:lstStyle/>
                    <a:p>
                      <a:pPr indent="0" lvl="0" marL="0" marR="0" rtl="0" algn="r">
                        <a:lnSpc>
                          <a:spcPct val="115000"/>
                        </a:lnSpc>
                        <a:spcBef>
                          <a:spcPts val="0"/>
                        </a:spcBef>
                        <a:spcAft>
                          <a:spcPts val="0"/>
                        </a:spcAft>
                        <a:buClr>
                          <a:srgbClr val="000000"/>
                        </a:buClr>
                        <a:buSzPts val="1100"/>
                        <a:buFont typeface="Arial"/>
                        <a:buNone/>
                      </a:pPr>
                      <a:r>
                        <a:rPr lang="en" sz="1600">
                          <a:solidFill>
                            <a:srgbClr val="F5F5F5"/>
                          </a:solidFill>
                          <a:latin typeface="Calibri"/>
                          <a:ea typeface="Calibri"/>
                          <a:cs typeface="Calibri"/>
                          <a:sym typeface="Calibri"/>
                        </a:rPr>
                        <a:t>5</a:t>
                      </a:r>
                      <a:r>
                        <a:rPr lang="en" sz="1600" u="none" cap="none" strike="noStrike">
                          <a:solidFill>
                            <a:srgbClr val="F5F5F5"/>
                          </a:solidFill>
                          <a:latin typeface="Calibri"/>
                          <a:ea typeface="Calibri"/>
                          <a:cs typeface="Calibri"/>
                          <a:sym typeface="Calibri"/>
                        </a:rPr>
                        <a:t>%</a:t>
                      </a:r>
                      <a:endParaRPr sz="16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600">
                          <a:latin typeface="Calibri"/>
                          <a:ea typeface="Calibri"/>
                          <a:cs typeface="Calibri"/>
                          <a:sym typeface="Calibri"/>
                        </a:rPr>
                        <a:t>1 </a:t>
                      </a:r>
                      <a:r>
                        <a:rPr lang="en" sz="1200" u="none" cap="none" strike="noStrike">
                          <a:latin typeface="Calibri"/>
                          <a:ea typeface="Calibri"/>
                          <a:cs typeface="Calibri"/>
                          <a:sym typeface="Calibri"/>
                        </a:rPr>
                        <a:t>MRGL</a:t>
                      </a:r>
                      <a:endParaRPr sz="1200" u="none" cap="none" strike="noStrike">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00B05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1 </a:t>
                      </a:r>
                      <a:r>
                        <a:rPr lang="en" sz="1200">
                          <a:solidFill>
                            <a:schemeClr val="dk1"/>
                          </a:solidFill>
                          <a:latin typeface="Calibri"/>
                          <a:ea typeface="Calibri"/>
                          <a:cs typeface="Calibri"/>
                          <a:sym typeface="Calibri"/>
                        </a:rPr>
                        <a:t>MRGL</a:t>
                      </a:r>
                      <a:endParaRPr sz="16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00B050"/>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2 </a:t>
                      </a:r>
                      <a:r>
                        <a:rPr lang="en" sz="1200">
                          <a:solidFill>
                            <a:schemeClr val="dk1"/>
                          </a:solidFill>
                          <a:latin typeface="Calibri"/>
                          <a:ea typeface="Calibri"/>
                          <a:cs typeface="Calibri"/>
                          <a:sym typeface="Calibri"/>
                        </a:rPr>
                        <a:t>SLGT</a:t>
                      </a:r>
                      <a:endParaRPr sz="19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FFFF00"/>
                    </a:solidFill>
                  </a:tcPr>
                </a:tc>
              </a:tr>
              <a:tr h="4197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a:solidFill>
                            <a:srgbClr val="F5F5F5"/>
                          </a:solidFill>
                          <a:latin typeface="Calibri"/>
                          <a:ea typeface="Calibri"/>
                          <a:cs typeface="Calibri"/>
                          <a:sym typeface="Calibri"/>
                        </a:rPr>
                        <a:t>&lt;CIG1</a:t>
                      </a:r>
                      <a:endParaRPr sz="11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u="none" cap="none" strike="noStrike">
                          <a:solidFill>
                            <a:srgbClr val="F5F5F5"/>
                          </a:solidFill>
                          <a:latin typeface="Calibri"/>
                          <a:ea typeface="Calibri"/>
                          <a:cs typeface="Calibri"/>
                          <a:sym typeface="Calibri"/>
                        </a:rPr>
                        <a:t>CIG1</a:t>
                      </a:r>
                      <a:endParaRPr sz="11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u="none" cap="none" strike="noStrike">
                          <a:solidFill>
                            <a:srgbClr val="F5F5F5"/>
                          </a:solidFill>
                          <a:latin typeface="Calibri"/>
                          <a:ea typeface="Calibri"/>
                          <a:cs typeface="Calibri"/>
                          <a:sym typeface="Calibri"/>
                        </a:rPr>
                        <a:t>CIG2</a:t>
                      </a:r>
                      <a:endParaRPr sz="11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bl>
          </a:graphicData>
        </a:graphic>
      </p:graphicFrame>
      <p:sp>
        <p:nvSpPr>
          <p:cNvPr id="462" name="Google Shape;462;p32"/>
          <p:cNvSpPr txBox="1"/>
          <p:nvPr/>
        </p:nvSpPr>
        <p:spPr>
          <a:xfrm>
            <a:off x="805625" y="501350"/>
            <a:ext cx="1833900" cy="29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lt1"/>
                </a:solidFill>
              </a:rPr>
              <a:t>Late 2014</a:t>
            </a:r>
            <a:r>
              <a:rPr lang="en" sz="1600">
                <a:solidFill>
                  <a:schemeClr val="lt1"/>
                </a:solidFill>
              </a:rPr>
              <a:t>-2025</a:t>
            </a:r>
            <a:endParaRPr sz="1600">
              <a:solidFill>
                <a:schemeClr val="lt1"/>
              </a:solidFill>
            </a:endParaRPr>
          </a:p>
        </p:txBody>
      </p:sp>
      <p:sp>
        <p:nvSpPr>
          <p:cNvPr id="463" name="Google Shape;463;p32"/>
          <p:cNvSpPr txBox="1"/>
          <p:nvPr/>
        </p:nvSpPr>
        <p:spPr>
          <a:xfrm>
            <a:off x="6148000" y="501350"/>
            <a:ext cx="1833900" cy="29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lt1"/>
                </a:solidFill>
              </a:rPr>
              <a:t>Starting in 2026</a:t>
            </a:r>
            <a:endParaRPr sz="1600">
              <a:solidFill>
                <a:schemeClr val="lt1"/>
              </a:solidFill>
            </a:endParaRPr>
          </a:p>
        </p:txBody>
      </p:sp>
      <p:sp>
        <p:nvSpPr>
          <p:cNvPr id="464" name="Google Shape;464;p32"/>
          <p:cNvSpPr/>
          <p:nvPr/>
        </p:nvSpPr>
        <p:spPr>
          <a:xfrm>
            <a:off x="2940350" y="2379075"/>
            <a:ext cx="1511400" cy="519300"/>
          </a:xfrm>
          <a:prstGeom prst="rightArrow">
            <a:avLst>
              <a:gd fmla="val 50000" name="adj1"/>
              <a:gd fmla="val 50000" name="adj2"/>
            </a:avLst>
          </a:prstGeom>
          <a:solidFill>
            <a:srgbClr val="3AFFF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73" name="Shape 73"/>
        <p:cNvGrpSpPr/>
        <p:nvPr/>
      </p:nvGrpSpPr>
      <p:grpSpPr>
        <a:xfrm>
          <a:off x="0" y="0"/>
          <a:ext cx="0" cy="0"/>
          <a:chOff x="0" y="0"/>
          <a:chExt cx="0" cy="0"/>
        </a:xfrm>
      </p:grpSpPr>
      <p:sp>
        <p:nvSpPr>
          <p:cNvPr id="74" name="Google Shape;74;p15"/>
          <p:cNvSpPr txBox="1"/>
          <p:nvPr>
            <p:ph type="ctrTitle"/>
          </p:nvPr>
        </p:nvSpPr>
        <p:spPr>
          <a:xfrm>
            <a:off x="-75" y="0"/>
            <a:ext cx="9144000" cy="10320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21874"/>
              <a:buNone/>
            </a:pPr>
            <a:r>
              <a:rPr lang="en" sz="4266">
                <a:solidFill>
                  <a:srgbClr val="F5F5F5"/>
                </a:solidFill>
                <a:latin typeface="Roboto"/>
                <a:ea typeface="Roboto"/>
                <a:cs typeface="Roboto"/>
                <a:sym typeface="Roboto"/>
              </a:rPr>
              <a:t>Key Takeaways</a:t>
            </a:r>
            <a:endParaRPr sz="4266">
              <a:solidFill>
                <a:srgbClr val="F5F5F5"/>
              </a:solidFill>
              <a:latin typeface="Roboto"/>
              <a:ea typeface="Roboto"/>
              <a:cs typeface="Roboto"/>
              <a:sym typeface="Roboto"/>
            </a:endParaRPr>
          </a:p>
          <a:p>
            <a:pPr indent="0" lvl="0" marL="0" rtl="0" algn="l">
              <a:spcBef>
                <a:spcPts val="0"/>
              </a:spcBef>
              <a:spcAft>
                <a:spcPts val="0"/>
              </a:spcAft>
              <a:buSzPct val="195815"/>
              <a:buNone/>
            </a:pPr>
            <a:r>
              <a:t/>
            </a:r>
            <a:endParaRPr sz="2655">
              <a:solidFill>
                <a:srgbClr val="20B2AA"/>
              </a:solidFill>
            </a:endParaRPr>
          </a:p>
        </p:txBody>
      </p:sp>
      <p:pic>
        <p:nvPicPr>
          <p:cNvPr id="75" name="Google Shape;75;p15" title="US-StormPredictionCenter-Logo.svg (2).png"/>
          <p:cNvPicPr preferRelativeResize="0"/>
          <p:nvPr/>
        </p:nvPicPr>
        <p:blipFill>
          <a:blip r:embed="rId3">
            <a:alphaModFix amt="15000"/>
          </a:blip>
          <a:stretch>
            <a:fillRect/>
          </a:stretch>
        </p:blipFill>
        <p:spPr>
          <a:xfrm>
            <a:off x="-75" y="394890"/>
            <a:ext cx="9144000" cy="4351020"/>
          </a:xfrm>
          <a:prstGeom prst="rect">
            <a:avLst/>
          </a:prstGeom>
          <a:noFill/>
          <a:ln>
            <a:noFill/>
          </a:ln>
        </p:spPr>
      </p:pic>
      <p:pic>
        <p:nvPicPr>
          <p:cNvPr id="76" name="Google Shape;76;p15"/>
          <p:cNvPicPr preferRelativeResize="0"/>
          <p:nvPr/>
        </p:nvPicPr>
        <p:blipFill rotWithShape="1">
          <a:blip r:embed="rId4">
            <a:alphaModFix/>
          </a:blip>
          <a:srcRect b="14408" l="8517" r="0" t="17817"/>
          <a:stretch/>
        </p:blipFill>
        <p:spPr>
          <a:xfrm>
            <a:off x="8391769" y="4788155"/>
            <a:ext cx="735237" cy="338425"/>
          </a:xfrm>
          <a:prstGeom prst="rect">
            <a:avLst/>
          </a:prstGeom>
          <a:noFill/>
          <a:ln>
            <a:noFill/>
          </a:ln>
        </p:spPr>
      </p:pic>
      <p:pic>
        <p:nvPicPr>
          <p:cNvPr id="77" name="Google Shape;77;p15" title="NOAANWSLogos.png"/>
          <p:cNvPicPr preferRelativeResize="0"/>
          <p:nvPr/>
        </p:nvPicPr>
        <p:blipFill>
          <a:blip r:embed="rId5">
            <a:alphaModFix/>
          </a:blip>
          <a:stretch>
            <a:fillRect/>
          </a:stretch>
        </p:blipFill>
        <p:spPr>
          <a:xfrm>
            <a:off x="16912" y="4788156"/>
            <a:ext cx="676824" cy="338425"/>
          </a:xfrm>
          <a:prstGeom prst="rect">
            <a:avLst/>
          </a:prstGeom>
          <a:noFill/>
          <a:ln>
            <a:noFill/>
          </a:ln>
        </p:spPr>
      </p:pic>
      <p:sp>
        <p:nvSpPr>
          <p:cNvPr id="78" name="Google Shape;78;p15"/>
          <p:cNvSpPr txBox="1"/>
          <p:nvPr/>
        </p:nvSpPr>
        <p:spPr>
          <a:xfrm>
            <a:off x="118350" y="1234000"/>
            <a:ext cx="4356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000"/>
              </a:spcAft>
              <a:buNone/>
            </a:pPr>
            <a:r>
              <a:t/>
            </a:r>
            <a:endParaRPr/>
          </a:p>
        </p:txBody>
      </p:sp>
      <p:cxnSp>
        <p:nvCxnSpPr>
          <p:cNvPr id="79" name="Google Shape;79;p15"/>
          <p:cNvCxnSpPr/>
          <p:nvPr/>
        </p:nvCxnSpPr>
        <p:spPr>
          <a:xfrm>
            <a:off x="0" y="4745900"/>
            <a:ext cx="9170400" cy="0"/>
          </a:xfrm>
          <a:prstGeom prst="straightConnector1">
            <a:avLst/>
          </a:prstGeom>
          <a:noFill/>
          <a:ln cap="flat" cmpd="sng" w="9525">
            <a:solidFill>
              <a:srgbClr val="DBDFE4"/>
            </a:solidFill>
            <a:prstDash val="solid"/>
            <a:round/>
            <a:headEnd len="med" w="med" type="none"/>
            <a:tailEnd len="med" w="med" type="none"/>
          </a:ln>
        </p:spPr>
      </p:cxnSp>
      <p:sp>
        <p:nvSpPr>
          <p:cNvPr id="80" name="Google Shape;80;p15"/>
          <p:cNvSpPr txBox="1"/>
          <p:nvPr>
            <p:ph idx="12" type="sldNum"/>
          </p:nvPr>
        </p:nvSpPr>
        <p:spPr>
          <a:xfrm>
            <a:off x="4310859" y="4745892"/>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400">
                <a:solidFill>
                  <a:srgbClr val="9CA3AF"/>
                </a:solidFill>
              </a:rPr>
              <a:t>‹#›</a:t>
            </a:fld>
            <a:endParaRPr b="1" sz="1400">
              <a:solidFill>
                <a:srgbClr val="9CA3AF"/>
              </a:solidFill>
            </a:endParaRPr>
          </a:p>
        </p:txBody>
      </p:sp>
      <p:sp>
        <p:nvSpPr>
          <p:cNvPr id="81" name="Google Shape;81;p15"/>
          <p:cNvSpPr/>
          <p:nvPr/>
        </p:nvSpPr>
        <p:spPr>
          <a:xfrm>
            <a:off x="109950" y="888275"/>
            <a:ext cx="8922600" cy="1200000"/>
          </a:xfrm>
          <a:prstGeom prst="rect">
            <a:avLst/>
          </a:prstGeom>
          <a:gradFill>
            <a:gsLst>
              <a:gs pos="0">
                <a:srgbClr val="FFFFFF">
                  <a:alpha val="25098"/>
                  <a:alpha val="10000"/>
                </a:srgbClr>
              </a:gs>
              <a:gs pos="100000">
                <a:srgbClr val="FFFFFF">
                  <a:alpha val="5098"/>
                  <a:alpha val="10000"/>
                </a:srgbClr>
              </a:gs>
            </a:gsLst>
            <a:lin ang="2700006" scaled="0"/>
          </a:gradFill>
          <a:ln cap="flat" cmpd="sng" w="9525">
            <a:solidFill>
              <a:srgbClr val="CCCCCC"/>
            </a:solidFill>
            <a:prstDash val="solid"/>
            <a:round/>
            <a:headEnd len="sm" w="sm" type="none"/>
            <a:tailEnd len="sm" w="sm" type="none"/>
          </a:ln>
          <a:effectLst>
            <a:outerShdw blurRad="300038" rotWithShape="0" algn="bl" dir="2700000" dist="47625">
              <a:srgbClr val="000000">
                <a:alpha val="4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5EB8FF"/>
                </a:solidFill>
                <a:latin typeface="Roboto"/>
                <a:ea typeface="Roboto"/>
                <a:cs typeface="Roboto"/>
                <a:sym typeface="Roboto"/>
              </a:rPr>
              <a:t>Outlook Categories Unchanged</a:t>
            </a:r>
            <a:endParaRPr sz="2000">
              <a:solidFill>
                <a:srgbClr val="5EB8FF"/>
              </a:solidFill>
              <a:latin typeface="Roboto"/>
              <a:ea typeface="Roboto"/>
              <a:cs typeface="Roboto"/>
              <a:sym typeface="Roboto"/>
            </a:endParaRPr>
          </a:p>
          <a:p>
            <a:pPr indent="0" lvl="0" marL="0" rtl="0" algn="l">
              <a:spcBef>
                <a:spcPts val="1000"/>
              </a:spcBef>
              <a:spcAft>
                <a:spcPts val="0"/>
              </a:spcAft>
              <a:buNone/>
            </a:pPr>
            <a:r>
              <a:rPr lang="en" sz="1600">
                <a:solidFill>
                  <a:srgbClr val="F5F5F5"/>
                </a:solidFill>
                <a:latin typeface="Roboto"/>
                <a:ea typeface="Roboto"/>
                <a:cs typeface="Roboto"/>
                <a:sym typeface="Roboto"/>
              </a:rPr>
              <a:t>Frequency of outlook areas will be the same as prior years. </a:t>
            </a:r>
            <a:endParaRPr sz="1600">
              <a:solidFill>
                <a:srgbClr val="F5F5F5"/>
              </a:solidFill>
              <a:latin typeface="Roboto"/>
              <a:ea typeface="Roboto"/>
              <a:cs typeface="Roboto"/>
              <a:sym typeface="Roboto"/>
            </a:endParaRPr>
          </a:p>
          <a:p>
            <a:pPr indent="0" lvl="0" marL="0" rtl="0" algn="l">
              <a:spcBef>
                <a:spcPts val="1000"/>
              </a:spcBef>
              <a:spcAft>
                <a:spcPts val="0"/>
              </a:spcAft>
              <a:buNone/>
            </a:pPr>
            <a:r>
              <a:rPr lang="en" sz="1600">
                <a:solidFill>
                  <a:srgbClr val="F5F5F5"/>
                </a:solidFill>
                <a:latin typeface="Roboto"/>
                <a:ea typeface="Roboto"/>
                <a:cs typeface="Roboto"/>
                <a:sym typeface="Roboto"/>
              </a:rPr>
              <a:t>ENH in 2025 will be an ENH in 2026.</a:t>
            </a:r>
            <a:endParaRPr sz="1600">
              <a:solidFill>
                <a:srgbClr val="F5F5F5"/>
              </a:solidFill>
              <a:latin typeface="Roboto"/>
              <a:ea typeface="Roboto"/>
              <a:cs typeface="Roboto"/>
              <a:sym typeface="Roboto"/>
            </a:endParaRPr>
          </a:p>
          <a:p>
            <a:pPr indent="0" lvl="0" marL="0" rtl="0" algn="ctr">
              <a:spcBef>
                <a:spcPts val="1000"/>
              </a:spcBef>
              <a:spcAft>
                <a:spcPts val="0"/>
              </a:spcAft>
              <a:buNone/>
            </a:pPr>
            <a:r>
              <a:t/>
            </a:r>
            <a:endParaRPr sz="2000">
              <a:solidFill>
                <a:srgbClr val="F5F5F5"/>
              </a:solidFill>
              <a:latin typeface="Roboto"/>
              <a:ea typeface="Roboto"/>
              <a:cs typeface="Roboto"/>
              <a:sym typeface="Roboto"/>
            </a:endParaRPr>
          </a:p>
        </p:txBody>
      </p:sp>
      <p:sp>
        <p:nvSpPr>
          <p:cNvPr id="82" name="Google Shape;82;p15"/>
          <p:cNvSpPr/>
          <p:nvPr/>
        </p:nvSpPr>
        <p:spPr>
          <a:xfrm>
            <a:off x="109950" y="2179525"/>
            <a:ext cx="8922600" cy="1032000"/>
          </a:xfrm>
          <a:prstGeom prst="rect">
            <a:avLst/>
          </a:prstGeom>
          <a:gradFill>
            <a:gsLst>
              <a:gs pos="0">
                <a:srgbClr val="FFFFFF">
                  <a:alpha val="25098"/>
                  <a:alpha val="10000"/>
                </a:srgbClr>
              </a:gs>
              <a:gs pos="100000">
                <a:srgbClr val="FFFFFF">
                  <a:alpha val="5098"/>
                  <a:alpha val="10000"/>
                </a:srgbClr>
              </a:gs>
            </a:gsLst>
            <a:lin ang="2700006" scaled="0"/>
          </a:gradFill>
          <a:ln cap="flat" cmpd="sng" w="9525">
            <a:solidFill>
              <a:srgbClr val="CCCCCC"/>
            </a:solidFill>
            <a:prstDash val="solid"/>
            <a:round/>
            <a:headEnd len="sm" w="sm" type="none"/>
            <a:tailEnd len="sm" w="sm" type="none"/>
          </a:ln>
          <a:effectLst>
            <a:outerShdw blurRad="300038" rotWithShape="0" algn="bl" dir="2700000" dist="47625">
              <a:srgbClr val="000000">
                <a:alpha val="4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5EB8FF"/>
                </a:solidFill>
                <a:latin typeface="Roboto"/>
                <a:ea typeface="Roboto"/>
                <a:cs typeface="Roboto"/>
                <a:sym typeface="Roboto"/>
              </a:rPr>
              <a:t>Added Intensity Information</a:t>
            </a:r>
            <a:endParaRPr sz="2000">
              <a:solidFill>
                <a:srgbClr val="5EB8FF"/>
              </a:solidFill>
              <a:latin typeface="Roboto"/>
              <a:ea typeface="Roboto"/>
              <a:cs typeface="Roboto"/>
              <a:sym typeface="Roboto"/>
            </a:endParaRPr>
          </a:p>
          <a:p>
            <a:pPr indent="0" lvl="0" marL="0" rtl="0" algn="l">
              <a:spcBef>
                <a:spcPts val="1000"/>
              </a:spcBef>
              <a:spcAft>
                <a:spcPts val="0"/>
              </a:spcAft>
              <a:buClr>
                <a:schemeClr val="dk1"/>
              </a:buClr>
              <a:buSzPts val="1100"/>
              <a:buFont typeface="Arial"/>
              <a:buNone/>
            </a:pPr>
            <a:r>
              <a:rPr lang="en" sz="1600">
                <a:solidFill>
                  <a:srgbClr val="F5F5F5"/>
                </a:solidFill>
                <a:latin typeface="Roboto"/>
                <a:ea typeface="Roboto"/>
                <a:cs typeface="Roboto"/>
                <a:sym typeface="Roboto"/>
              </a:rPr>
              <a:t>3 intensity categories for tornado and wind (2 for hail) to better reflect </a:t>
            </a:r>
            <a:r>
              <a:rPr lang="en" sz="1600">
                <a:solidFill>
                  <a:schemeClr val="lt1"/>
                </a:solidFill>
                <a:latin typeface="Roboto"/>
                <a:ea typeface="Roboto"/>
                <a:cs typeface="Roboto"/>
                <a:sym typeface="Roboto"/>
              </a:rPr>
              <a:t>hazard intensities and potential impacts.</a:t>
            </a:r>
            <a:endParaRPr sz="1600">
              <a:solidFill>
                <a:srgbClr val="F5F5F5"/>
              </a:solidFill>
              <a:latin typeface="Roboto"/>
              <a:ea typeface="Roboto"/>
              <a:cs typeface="Roboto"/>
              <a:sym typeface="Roboto"/>
            </a:endParaRPr>
          </a:p>
          <a:p>
            <a:pPr indent="0" lvl="0" marL="0" rtl="0" algn="l">
              <a:spcBef>
                <a:spcPts val="1000"/>
              </a:spcBef>
              <a:spcAft>
                <a:spcPts val="0"/>
              </a:spcAft>
              <a:buNone/>
            </a:pPr>
            <a:r>
              <a:t/>
            </a:r>
            <a:endParaRPr sz="1600">
              <a:solidFill>
                <a:srgbClr val="F5F5F5"/>
              </a:solidFill>
              <a:latin typeface="Roboto"/>
              <a:ea typeface="Roboto"/>
              <a:cs typeface="Roboto"/>
              <a:sym typeface="Roboto"/>
            </a:endParaRPr>
          </a:p>
          <a:p>
            <a:pPr indent="0" lvl="0" marL="0" rtl="0" algn="ctr">
              <a:spcBef>
                <a:spcPts val="1000"/>
              </a:spcBef>
              <a:spcAft>
                <a:spcPts val="0"/>
              </a:spcAft>
              <a:buNone/>
            </a:pPr>
            <a:r>
              <a:t/>
            </a:r>
            <a:endParaRPr sz="2000">
              <a:solidFill>
                <a:srgbClr val="F5F5F5"/>
              </a:solidFill>
              <a:latin typeface="Roboto"/>
              <a:ea typeface="Roboto"/>
              <a:cs typeface="Roboto"/>
              <a:sym typeface="Roboto"/>
            </a:endParaRPr>
          </a:p>
        </p:txBody>
      </p:sp>
      <p:sp>
        <p:nvSpPr>
          <p:cNvPr id="83" name="Google Shape;83;p15"/>
          <p:cNvSpPr txBox="1"/>
          <p:nvPr/>
        </p:nvSpPr>
        <p:spPr>
          <a:xfrm>
            <a:off x="10022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Storm Prediction Center</a:t>
            </a:r>
            <a:endParaRPr/>
          </a:p>
        </p:txBody>
      </p:sp>
      <p:sp>
        <p:nvSpPr>
          <p:cNvPr id="84" name="Google Shape;84;p15"/>
          <p:cNvSpPr txBox="1"/>
          <p:nvPr/>
        </p:nvSpPr>
        <p:spPr>
          <a:xfrm>
            <a:off x="51680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Norman, OK</a:t>
            </a:r>
            <a:endParaRPr/>
          </a:p>
        </p:txBody>
      </p:sp>
      <p:sp>
        <p:nvSpPr>
          <p:cNvPr id="85" name="Google Shape;85;p15"/>
          <p:cNvSpPr/>
          <p:nvPr/>
        </p:nvSpPr>
        <p:spPr>
          <a:xfrm>
            <a:off x="109950" y="3302775"/>
            <a:ext cx="8922600" cy="1372200"/>
          </a:xfrm>
          <a:prstGeom prst="rect">
            <a:avLst/>
          </a:prstGeom>
          <a:gradFill>
            <a:gsLst>
              <a:gs pos="0">
                <a:srgbClr val="FFFFFF">
                  <a:alpha val="25098"/>
                  <a:alpha val="10000"/>
                </a:srgbClr>
              </a:gs>
              <a:gs pos="100000">
                <a:srgbClr val="FFFFFF">
                  <a:alpha val="5098"/>
                  <a:alpha val="10000"/>
                </a:srgbClr>
              </a:gs>
            </a:gsLst>
            <a:lin ang="2700006" scaled="0"/>
          </a:gradFill>
          <a:ln cap="flat" cmpd="sng" w="9525">
            <a:solidFill>
              <a:srgbClr val="CCCCCC"/>
            </a:solidFill>
            <a:prstDash val="solid"/>
            <a:round/>
            <a:headEnd len="sm" w="sm" type="none"/>
            <a:tailEnd len="sm" w="sm" type="none"/>
          </a:ln>
          <a:effectLst>
            <a:outerShdw blurRad="300038" rotWithShape="0" algn="bl" dir="2700000" dist="47625">
              <a:srgbClr val="000000">
                <a:alpha val="4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5EB8FF"/>
                </a:solidFill>
                <a:latin typeface="Roboto"/>
                <a:ea typeface="Roboto"/>
                <a:cs typeface="Roboto"/>
                <a:sym typeface="Roboto"/>
              </a:rPr>
              <a:t>How this Helps You</a:t>
            </a:r>
            <a:endParaRPr sz="2000">
              <a:solidFill>
                <a:srgbClr val="5EB8FF"/>
              </a:solidFill>
              <a:latin typeface="Roboto"/>
              <a:ea typeface="Roboto"/>
              <a:cs typeface="Roboto"/>
              <a:sym typeface="Roboto"/>
            </a:endParaRPr>
          </a:p>
          <a:p>
            <a:pPr indent="0" lvl="0" marL="0" rtl="0" algn="l">
              <a:spcBef>
                <a:spcPts val="1000"/>
              </a:spcBef>
              <a:spcAft>
                <a:spcPts val="0"/>
              </a:spcAft>
              <a:buClr>
                <a:schemeClr val="dk1"/>
              </a:buClr>
              <a:buSzPts val="1100"/>
              <a:buFont typeface="Arial"/>
              <a:buNone/>
            </a:pPr>
            <a:r>
              <a:rPr lang="en" sz="1600">
                <a:solidFill>
                  <a:srgbClr val="F5F5F5"/>
                </a:solidFill>
                <a:latin typeface="Roboto"/>
                <a:ea typeface="Roboto"/>
                <a:cs typeface="Roboto"/>
                <a:sym typeface="Roboto"/>
              </a:rPr>
              <a:t>Greater Intensity Potential (EF3+/3.5+” Hail/73+kt winds) now explicitly forecast within our outlooks</a:t>
            </a:r>
            <a:endParaRPr sz="1600">
              <a:solidFill>
                <a:srgbClr val="F5F5F5"/>
              </a:solidFill>
              <a:latin typeface="Roboto"/>
              <a:ea typeface="Roboto"/>
              <a:cs typeface="Roboto"/>
              <a:sym typeface="Roboto"/>
            </a:endParaRPr>
          </a:p>
          <a:p>
            <a:pPr indent="0" lvl="0" marL="0" rtl="0" algn="l">
              <a:spcBef>
                <a:spcPts val="1000"/>
              </a:spcBef>
              <a:spcAft>
                <a:spcPts val="0"/>
              </a:spcAft>
              <a:buClr>
                <a:schemeClr val="dk1"/>
              </a:buClr>
              <a:buSzPts val="1100"/>
              <a:buFont typeface="Arial"/>
              <a:buNone/>
            </a:pPr>
            <a:r>
              <a:rPr lang="en" sz="1600">
                <a:solidFill>
                  <a:srgbClr val="F5F5F5"/>
                </a:solidFill>
                <a:latin typeface="Roboto"/>
                <a:ea typeface="Roboto"/>
                <a:cs typeface="Roboto"/>
                <a:sym typeface="Roboto"/>
              </a:rPr>
              <a:t>	-No more trying to infer this information from our outlook text!</a:t>
            </a:r>
            <a:endParaRPr sz="1600">
              <a:solidFill>
                <a:srgbClr val="F5F5F5"/>
              </a:solidFill>
              <a:latin typeface="Roboto"/>
              <a:ea typeface="Roboto"/>
              <a:cs typeface="Roboto"/>
              <a:sym typeface="Roboto"/>
            </a:endParaRPr>
          </a:p>
          <a:p>
            <a:pPr indent="0" lvl="0" marL="0" rtl="0" algn="l">
              <a:spcBef>
                <a:spcPts val="1000"/>
              </a:spcBef>
              <a:spcAft>
                <a:spcPts val="0"/>
              </a:spcAft>
              <a:buNone/>
            </a:pPr>
            <a:r>
              <a:t/>
            </a:r>
            <a:endParaRPr sz="1600">
              <a:solidFill>
                <a:srgbClr val="F5F5F5"/>
              </a:solidFill>
              <a:latin typeface="Roboto"/>
              <a:ea typeface="Roboto"/>
              <a:cs typeface="Roboto"/>
              <a:sym typeface="Roboto"/>
            </a:endParaRPr>
          </a:p>
          <a:p>
            <a:pPr indent="0" lvl="0" marL="0" rtl="0" algn="ctr">
              <a:spcBef>
                <a:spcPts val="1000"/>
              </a:spcBef>
              <a:spcAft>
                <a:spcPts val="0"/>
              </a:spcAft>
              <a:buNone/>
            </a:pPr>
            <a:r>
              <a:t/>
            </a:r>
            <a:endParaRPr sz="2000">
              <a:solidFill>
                <a:srgbClr val="F5F5F5"/>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468" name="Shape 468"/>
        <p:cNvGrpSpPr/>
        <p:nvPr/>
      </p:nvGrpSpPr>
      <p:grpSpPr>
        <a:xfrm>
          <a:off x="0" y="0"/>
          <a:ext cx="0" cy="0"/>
          <a:chOff x="0" y="0"/>
          <a:chExt cx="0" cy="0"/>
        </a:xfrm>
      </p:grpSpPr>
      <p:pic>
        <p:nvPicPr>
          <p:cNvPr id="469" name="Google Shape;469;p33" title="US-StormPredictionCenter-Logo.svg (2).png"/>
          <p:cNvPicPr preferRelativeResize="0"/>
          <p:nvPr/>
        </p:nvPicPr>
        <p:blipFill>
          <a:blip r:embed="rId3">
            <a:alphaModFix amt="15000"/>
          </a:blip>
          <a:stretch>
            <a:fillRect/>
          </a:stretch>
        </p:blipFill>
        <p:spPr>
          <a:xfrm>
            <a:off x="-75" y="396240"/>
            <a:ext cx="9144000" cy="4351020"/>
          </a:xfrm>
          <a:prstGeom prst="rect">
            <a:avLst/>
          </a:prstGeom>
          <a:noFill/>
          <a:ln>
            <a:noFill/>
          </a:ln>
        </p:spPr>
      </p:pic>
      <p:pic>
        <p:nvPicPr>
          <p:cNvPr id="470" name="Google Shape;470;p33"/>
          <p:cNvPicPr preferRelativeResize="0"/>
          <p:nvPr/>
        </p:nvPicPr>
        <p:blipFill rotWithShape="1">
          <a:blip r:embed="rId4">
            <a:alphaModFix/>
          </a:blip>
          <a:srcRect b="14408" l="8517" r="0" t="17817"/>
          <a:stretch/>
        </p:blipFill>
        <p:spPr>
          <a:xfrm>
            <a:off x="8391769" y="4788155"/>
            <a:ext cx="735237" cy="338425"/>
          </a:xfrm>
          <a:prstGeom prst="rect">
            <a:avLst/>
          </a:prstGeom>
          <a:noFill/>
          <a:ln>
            <a:noFill/>
          </a:ln>
        </p:spPr>
      </p:pic>
      <p:pic>
        <p:nvPicPr>
          <p:cNvPr id="471" name="Google Shape;471;p33" title="NOAANWSLogos.png"/>
          <p:cNvPicPr preferRelativeResize="0"/>
          <p:nvPr/>
        </p:nvPicPr>
        <p:blipFill>
          <a:blip r:embed="rId5">
            <a:alphaModFix/>
          </a:blip>
          <a:stretch>
            <a:fillRect/>
          </a:stretch>
        </p:blipFill>
        <p:spPr>
          <a:xfrm>
            <a:off x="16912" y="4788156"/>
            <a:ext cx="676824" cy="338425"/>
          </a:xfrm>
          <a:prstGeom prst="rect">
            <a:avLst/>
          </a:prstGeom>
          <a:noFill/>
          <a:ln>
            <a:noFill/>
          </a:ln>
        </p:spPr>
      </p:pic>
      <p:cxnSp>
        <p:nvCxnSpPr>
          <p:cNvPr id="472" name="Google Shape;472;p33"/>
          <p:cNvCxnSpPr/>
          <p:nvPr/>
        </p:nvCxnSpPr>
        <p:spPr>
          <a:xfrm>
            <a:off x="0" y="4745900"/>
            <a:ext cx="9170400" cy="0"/>
          </a:xfrm>
          <a:prstGeom prst="straightConnector1">
            <a:avLst/>
          </a:prstGeom>
          <a:noFill/>
          <a:ln cap="flat" cmpd="sng" w="9525">
            <a:solidFill>
              <a:srgbClr val="DBDFE4"/>
            </a:solidFill>
            <a:prstDash val="solid"/>
            <a:round/>
            <a:headEnd len="med" w="med" type="none"/>
            <a:tailEnd len="med" w="med" type="none"/>
          </a:ln>
        </p:spPr>
      </p:cxnSp>
      <p:sp>
        <p:nvSpPr>
          <p:cNvPr id="473" name="Google Shape;473;p33"/>
          <p:cNvSpPr txBox="1"/>
          <p:nvPr>
            <p:ph idx="12" type="sldNum"/>
          </p:nvPr>
        </p:nvSpPr>
        <p:spPr>
          <a:xfrm>
            <a:off x="4310859" y="4745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74" name="Google Shape;474;p33"/>
          <p:cNvSpPr txBox="1"/>
          <p:nvPr/>
        </p:nvSpPr>
        <p:spPr>
          <a:xfrm>
            <a:off x="10022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Storm Prediction Center</a:t>
            </a:r>
            <a:endParaRPr/>
          </a:p>
        </p:txBody>
      </p:sp>
      <p:sp>
        <p:nvSpPr>
          <p:cNvPr id="475" name="Google Shape;475;p33"/>
          <p:cNvSpPr txBox="1"/>
          <p:nvPr/>
        </p:nvSpPr>
        <p:spPr>
          <a:xfrm>
            <a:off x="51680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Norman, OK</a:t>
            </a:r>
            <a:endParaRPr/>
          </a:p>
        </p:txBody>
      </p:sp>
      <p:sp>
        <p:nvSpPr>
          <p:cNvPr id="476" name="Google Shape;476;p33"/>
          <p:cNvSpPr txBox="1"/>
          <p:nvPr>
            <p:ph type="ctrTitle"/>
          </p:nvPr>
        </p:nvSpPr>
        <p:spPr>
          <a:xfrm>
            <a:off x="-75" y="-33851"/>
            <a:ext cx="9144000" cy="1082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21874"/>
              <a:buNone/>
            </a:pPr>
            <a:r>
              <a:rPr lang="en" sz="4266">
                <a:solidFill>
                  <a:srgbClr val="F5F5F5"/>
                </a:solidFill>
                <a:latin typeface="Roboto"/>
                <a:ea typeface="Roboto"/>
                <a:cs typeface="Roboto"/>
                <a:sym typeface="Roboto"/>
              </a:rPr>
              <a:t>2025 Verification - No Intensity Area</a:t>
            </a:r>
            <a:endParaRPr sz="4266">
              <a:solidFill>
                <a:srgbClr val="F5F5F5"/>
              </a:solidFill>
              <a:latin typeface="Roboto"/>
              <a:ea typeface="Roboto"/>
              <a:cs typeface="Roboto"/>
              <a:sym typeface="Roboto"/>
            </a:endParaRPr>
          </a:p>
          <a:p>
            <a:pPr indent="0" lvl="0" marL="0" rtl="0" algn="l">
              <a:spcBef>
                <a:spcPts val="0"/>
              </a:spcBef>
              <a:spcAft>
                <a:spcPts val="0"/>
              </a:spcAft>
              <a:buSzPct val="195815"/>
              <a:buNone/>
            </a:pPr>
            <a:r>
              <a:t/>
            </a:r>
            <a:endParaRPr sz="2655">
              <a:solidFill>
                <a:srgbClr val="20B2AA"/>
              </a:solidFill>
            </a:endParaRPr>
          </a:p>
        </p:txBody>
      </p:sp>
      <p:pic>
        <p:nvPicPr>
          <p:cNvPr id="477" name="Google Shape;477;p33" title="Chart"/>
          <p:cNvPicPr preferRelativeResize="0"/>
          <p:nvPr/>
        </p:nvPicPr>
        <p:blipFill>
          <a:blip r:embed="rId6">
            <a:alphaModFix/>
          </a:blip>
          <a:stretch>
            <a:fillRect/>
          </a:stretch>
        </p:blipFill>
        <p:spPr>
          <a:xfrm>
            <a:off x="1536192" y="686439"/>
            <a:ext cx="6273750" cy="4046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481" name="Shape 481"/>
        <p:cNvGrpSpPr/>
        <p:nvPr/>
      </p:nvGrpSpPr>
      <p:grpSpPr>
        <a:xfrm>
          <a:off x="0" y="0"/>
          <a:ext cx="0" cy="0"/>
          <a:chOff x="0" y="0"/>
          <a:chExt cx="0" cy="0"/>
        </a:xfrm>
      </p:grpSpPr>
      <p:pic>
        <p:nvPicPr>
          <p:cNvPr id="482" name="Google Shape;482;p34" title="US-StormPredictionCenter-Logo.svg (2).png"/>
          <p:cNvPicPr preferRelativeResize="0"/>
          <p:nvPr/>
        </p:nvPicPr>
        <p:blipFill>
          <a:blip r:embed="rId3">
            <a:alphaModFix amt="15000"/>
          </a:blip>
          <a:stretch>
            <a:fillRect/>
          </a:stretch>
        </p:blipFill>
        <p:spPr>
          <a:xfrm>
            <a:off x="-75" y="396240"/>
            <a:ext cx="9144000" cy="4351020"/>
          </a:xfrm>
          <a:prstGeom prst="rect">
            <a:avLst/>
          </a:prstGeom>
          <a:noFill/>
          <a:ln>
            <a:noFill/>
          </a:ln>
        </p:spPr>
      </p:pic>
      <p:pic>
        <p:nvPicPr>
          <p:cNvPr id="483" name="Google Shape;483;p34"/>
          <p:cNvPicPr preferRelativeResize="0"/>
          <p:nvPr/>
        </p:nvPicPr>
        <p:blipFill rotWithShape="1">
          <a:blip r:embed="rId4">
            <a:alphaModFix/>
          </a:blip>
          <a:srcRect b="14408" l="8517" r="0" t="17817"/>
          <a:stretch/>
        </p:blipFill>
        <p:spPr>
          <a:xfrm>
            <a:off x="8391769" y="4788155"/>
            <a:ext cx="735237" cy="338425"/>
          </a:xfrm>
          <a:prstGeom prst="rect">
            <a:avLst/>
          </a:prstGeom>
          <a:noFill/>
          <a:ln>
            <a:noFill/>
          </a:ln>
        </p:spPr>
      </p:pic>
      <p:pic>
        <p:nvPicPr>
          <p:cNvPr id="484" name="Google Shape;484;p34" title="NOAANWSLogos.png"/>
          <p:cNvPicPr preferRelativeResize="0"/>
          <p:nvPr/>
        </p:nvPicPr>
        <p:blipFill>
          <a:blip r:embed="rId5">
            <a:alphaModFix/>
          </a:blip>
          <a:stretch>
            <a:fillRect/>
          </a:stretch>
        </p:blipFill>
        <p:spPr>
          <a:xfrm>
            <a:off x="16912" y="4788156"/>
            <a:ext cx="676824" cy="338425"/>
          </a:xfrm>
          <a:prstGeom prst="rect">
            <a:avLst/>
          </a:prstGeom>
          <a:noFill/>
          <a:ln>
            <a:noFill/>
          </a:ln>
        </p:spPr>
      </p:pic>
      <p:cxnSp>
        <p:nvCxnSpPr>
          <p:cNvPr id="485" name="Google Shape;485;p34"/>
          <p:cNvCxnSpPr/>
          <p:nvPr/>
        </p:nvCxnSpPr>
        <p:spPr>
          <a:xfrm>
            <a:off x="0" y="4745900"/>
            <a:ext cx="9170400" cy="0"/>
          </a:xfrm>
          <a:prstGeom prst="straightConnector1">
            <a:avLst/>
          </a:prstGeom>
          <a:noFill/>
          <a:ln cap="flat" cmpd="sng" w="9525">
            <a:solidFill>
              <a:srgbClr val="DBDFE4"/>
            </a:solidFill>
            <a:prstDash val="solid"/>
            <a:round/>
            <a:headEnd len="med" w="med" type="none"/>
            <a:tailEnd len="med" w="med" type="none"/>
          </a:ln>
        </p:spPr>
      </p:cxnSp>
      <p:sp>
        <p:nvSpPr>
          <p:cNvPr id="486" name="Google Shape;486;p34"/>
          <p:cNvSpPr txBox="1"/>
          <p:nvPr>
            <p:ph idx="12" type="sldNum"/>
          </p:nvPr>
        </p:nvSpPr>
        <p:spPr>
          <a:xfrm>
            <a:off x="4310859" y="4745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87" name="Google Shape;487;p34"/>
          <p:cNvSpPr txBox="1"/>
          <p:nvPr/>
        </p:nvSpPr>
        <p:spPr>
          <a:xfrm>
            <a:off x="10022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Storm Prediction Center</a:t>
            </a:r>
            <a:endParaRPr/>
          </a:p>
        </p:txBody>
      </p:sp>
      <p:sp>
        <p:nvSpPr>
          <p:cNvPr id="488" name="Google Shape;488;p34"/>
          <p:cNvSpPr txBox="1"/>
          <p:nvPr/>
        </p:nvSpPr>
        <p:spPr>
          <a:xfrm>
            <a:off x="51680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Norman, OK</a:t>
            </a:r>
            <a:endParaRPr/>
          </a:p>
        </p:txBody>
      </p:sp>
      <p:sp>
        <p:nvSpPr>
          <p:cNvPr id="489" name="Google Shape;489;p34"/>
          <p:cNvSpPr txBox="1"/>
          <p:nvPr>
            <p:ph type="ctrTitle"/>
          </p:nvPr>
        </p:nvSpPr>
        <p:spPr>
          <a:xfrm>
            <a:off x="-75" y="-33851"/>
            <a:ext cx="9144000" cy="1082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21874"/>
              <a:buNone/>
            </a:pPr>
            <a:r>
              <a:rPr lang="en" sz="4266">
                <a:solidFill>
                  <a:srgbClr val="F5F5F5"/>
                </a:solidFill>
                <a:latin typeface="Roboto"/>
                <a:ea typeface="Roboto"/>
                <a:cs typeface="Roboto"/>
                <a:sym typeface="Roboto"/>
              </a:rPr>
              <a:t>2025 Verification - CIG1</a:t>
            </a:r>
            <a:endParaRPr sz="4266">
              <a:solidFill>
                <a:srgbClr val="F5F5F5"/>
              </a:solidFill>
              <a:latin typeface="Roboto"/>
              <a:ea typeface="Roboto"/>
              <a:cs typeface="Roboto"/>
              <a:sym typeface="Roboto"/>
            </a:endParaRPr>
          </a:p>
          <a:p>
            <a:pPr indent="0" lvl="0" marL="0" rtl="0" algn="l">
              <a:spcBef>
                <a:spcPts val="0"/>
              </a:spcBef>
              <a:spcAft>
                <a:spcPts val="0"/>
              </a:spcAft>
              <a:buSzPct val="195815"/>
              <a:buNone/>
            </a:pPr>
            <a:r>
              <a:t/>
            </a:r>
            <a:endParaRPr sz="2655">
              <a:solidFill>
                <a:srgbClr val="20B2AA"/>
              </a:solidFill>
            </a:endParaRPr>
          </a:p>
        </p:txBody>
      </p:sp>
      <p:pic>
        <p:nvPicPr>
          <p:cNvPr id="490" name="Google Shape;490;p34" title="Chart"/>
          <p:cNvPicPr preferRelativeResize="0"/>
          <p:nvPr/>
        </p:nvPicPr>
        <p:blipFill>
          <a:blip r:embed="rId6">
            <a:alphaModFix/>
          </a:blip>
          <a:stretch>
            <a:fillRect/>
          </a:stretch>
        </p:blipFill>
        <p:spPr>
          <a:xfrm>
            <a:off x="1536192" y="685800"/>
            <a:ext cx="6272784" cy="405079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494" name="Shape 494"/>
        <p:cNvGrpSpPr/>
        <p:nvPr/>
      </p:nvGrpSpPr>
      <p:grpSpPr>
        <a:xfrm>
          <a:off x="0" y="0"/>
          <a:ext cx="0" cy="0"/>
          <a:chOff x="0" y="0"/>
          <a:chExt cx="0" cy="0"/>
        </a:xfrm>
      </p:grpSpPr>
      <p:pic>
        <p:nvPicPr>
          <p:cNvPr id="495" name="Google Shape;495;p35" title="US-StormPredictionCenter-Logo.svg (2).png"/>
          <p:cNvPicPr preferRelativeResize="0"/>
          <p:nvPr/>
        </p:nvPicPr>
        <p:blipFill>
          <a:blip r:embed="rId3">
            <a:alphaModFix amt="15000"/>
          </a:blip>
          <a:stretch>
            <a:fillRect/>
          </a:stretch>
        </p:blipFill>
        <p:spPr>
          <a:xfrm>
            <a:off x="-75" y="396240"/>
            <a:ext cx="9144000" cy="4351020"/>
          </a:xfrm>
          <a:prstGeom prst="rect">
            <a:avLst/>
          </a:prstGeom>
          <a:noFill/>
          <a:ln>
            <a:noFill/>
          </a:ln>
        </p:spPr>
      </p:pic>
      <p:pic>
        <p:nvPicPr>
          <p:cNvPr id="496" name="Google Shape;496;p35"/>
          <p:cNvPicPr preferRelativeResize="0"/>
          <p:nvPr/>
        </p:nvPicPr>
        <p:blipFill rotWithShape="1">
          <a:blip r:embed="rId4">
            <a:alphaModFix/>
          </a:blip>
          <a:srcRect b="14408" l="8517" r="0" t="17817"/>
          <a:stretch/>
        </p:blipFill>
        <p:spPr>
          <a:xfrm>
            <a:off x="8391769" y="4788155"/>
            <a:ext cx="735237" cy="338425"/>
          </a:xfrm>
          <a:prstGeom prst="rect">
            <a:avLst/>
          </a:prstGeom>
          <a:noFill/>
          <a:ln>
            <a:noFill/>
          </a:ln>
        </p:spPr>
      </p:pic>
      <p:pic>
        <p:nvPicPr>
          <p:cNvPr id="497" name="Google Shape;497;p35" title="NOAANWSLogos.png"/>
          <p:cNvPicPr preferRelativeResize="0"/>
          <p:nvPr/>
        </p:nvPicPr>
        <p:blipFill>
          <a:blip r:embed="rId5">
            <a:alphaModFix/>
          </a:blip>
          <a:stretch>
            <a:fillRect/>
          </a:stretch>
        </p:blipFill>
        <p:spPr>
          <a:xfrm>
            <a:off x="16912" y="4788156"/>
            <a:ext cx="676824" cy="338425"/>
          </a:xfrm>
          <a:prstGeom prst="rect">
            <a:avLst/>
          </a:prstGeom>
          <a:noFill/>
          <a:ln>
            <a:noFill/>
          </a:ln>
        </p:spPr>
      </p:pic>
      <p:cxnSp>
        <p:nvCxnSpPr>
          <p:cNvPr id="498" name="Google Shape;498;p35"/>
          <p:cNvCxnSpPr/>
          <p:nvPr/>
        </p:nvCxnSpPr>
        <p:spPr>
          <a:xfrm>
            <a:off x="0" y="4745900"/>
            <a:ext cx="9170400" cy="0"/>
          </a:xfrm>
          <a:prstGeom prst="straightConnector1">
            <a:avLst/>
          </a:prstGeom>
          <a:noFill/>
          <a:ln cap="flat" cmpd="sng" w="9525">
            <a:solidFill>
              <a:srgbClr val="DBDFE4"/>
            </a:solidFill>
            <a:prstDash val="solid"/>
            <a:round/>
            <a:headEnd len="med" w="med" type="none"/>
            <a:tailEnd len="med" w="med" type="none"/>
          </a:ln>
        </p:spPr>
      </p:cxnSp>
      <p:sp>
        <p:nvSpPr>
          <p:cNvPr id="499" name="Google Shape;499;p35"/>
          <p:cNvSpPr txBox="1"/>
          <p:nvPr>
            <p:ph idx="12" type="sldNum"/>
          </p:nvPr>
        </p:nvSpPr>
        <p:spPr>
          <a:xfrm>
            <a:off x="4310859" y="4745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00" name="Google Shape;500;p35"/>
          <p:cNvSpPr txBox="1"/>
          <p:nvPr/>
        </p:nvSpPr>
        <p:spPr>
          <a:xfrm>
            <a:off x="10022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Storm Prediction Center</a:t>
            </a:r>
            <a:endParaRPr/>
          </a:p>
        </p:txBody>
      </p:sp>
      <p:sp>
        <p:nvSpPr>
          <p:cNvPr id="501" name="Google Shape;501;p35"/>
          <p:cNvSpPr txBox="1"/>
          <p:nvPr/>
        </p:nvSpPr>
        <p:spPr>
          <a:xfrm>
            <a:off x="51680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Norman, OK</a:t>
            </a:r>
            <a:endParaRPr/>
          </a:p>
        </p:txBody>
      </p:sp>
      <p:sp>
        <p:nvSpPr>
          <p:cNvPr id="502" name="Google Shape;502;p35"/>
          <p:cNvSpPr txBox="1"/>
          <p:nvPr>
            <p:ph type="ctrTitle"/>
          </p:nvPr>
        </p:nvSpPr>
        <p:spPr>
          <a:xfrm>
            <a:off x="-75" y="-33851"/>
            <a:ext cx="9144000" cy="1082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21874"/>
              <a:buNone/>
            </a:pPr>
            <a:r>
              <a:rPr lang="en" sz="4266">
                <a:solidFill>
                  <a:srgbClr val="F5F5F5"/>
                </a:solidFill>
                <a:latin typeface="Roboto"/>
                <a:ea typeface="Roboto"/>
                <a:cs typeface="Roboto"/>
                <a:sym typeface="Roboto"/>
              </a:rPr>
              <a:t>2025 Verification - CIG2</a:t>
            </a:r>
            <a:endParaRPr sz="4266">
              <a:solidFill>
                <a:srgbClr val="F5F5F5"/>
              </a:solidFill>
              <a:latin typeface="Roboto"/>
              <a:ea typeface="Roboto"/>
              <a:cs typeface="Roboto"/>
              <a:sym typeface="Roboto"/>
            </a:endParaRPr>
          </a:p>
          <a:p>
            <a:pPr indent="0" lvl="0" marL="0" rtl="0" algn="l">
              <a:spcBef>
                <a:spcPts val="0"/>
              </a:spcBef>
              <a:spcAft>
                <a:spcPts val="0"/>
              </a:spcAft>
              <a:buSzPct val="195815"/>
              <a:buNone/>
            </a:pPr>
            <a:r>
              <a:t/>
            </a:r>
            <a:endParaRPr sz="2655">
              <a:solidFill>
                <a:srgbClr val="20B2AA"/>
              </a:solidFill>
            </a:endParaRPr>
          </a:p>
        </p:txBody>
      </p:sp>
      <p:pic>
        <p:nvPicPr>
          <p:cNvPr id="503" name="Google Shape;503;p35" title="Chart"/>
          <p:cNvPicPr preferRelativeResize="0"/>
          <p:nvPr/>
        </p:nvPicPr>
        <p:blipFill>
          <a:blip r:embed="rId6">
            <a:alphaModFix/>
          </a:blip>
          <a:stretch>
            <a:fillRect/>
          </a:stretch>
        </p:blipFill>
        <p:spPr>
          <a:xfrm>
            <a:off x="1536192" y="685800"/>
            <a:ext cx="6272784" cy="405079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507" name="Shape 507"/>
        <p:cNvGrpSpPr/>
        <p:nvPr/>
      </p:nvGrpSpPr>
      <p:grpSpPr>
        <a:xfrm>
          <a:off x="0" y="0"/>
          <a:ext cx="0" cy="0"/>
          <a:chOff x="0" y="0"/>
          <a:chExt cx="0" cy="0"/>
        </a:xfrm>
      </p:grpSpPr>
      <p:pic>
        <p:nvPicPr>
          <p:cNvPr id="508" name="Google Shape;508;p36" title="US-StormPredictionCenter-Logo.svg (2).png"/>
          <p:cNvPicPr preferRelativeResize="0"/>
          <p:nvPr/>
        </p:nvPicPr>
        <p:blipFill>
          <a:blip r:embed="rId3">
            <a:alphaModFix amt="15000"/>
          </a:blip>
          <a:stretch>
            <a:fillRect/>
          </a:stretch>
        </p:blipFill>
        <p:spPr>
          <a:xfrm>
            <a:off x="-75" y="396240"/>
            <a:ext cx="9144000" cy="4351020"/>
          </a:xfrm>
          <a:prstGeom prst="rect">
            <a:avLst/>
          </a:prstGeom>
          <a:noFill/>
          <a:ln>
            <a:noFill/>
          </a:ln>
        </p:spPr>
      </p:pic>
      <p:pic>
        <p:nvPicPr>
          <p:cNvPr id="509" name="Google Shape;509;p36"/>
          <p:cNvPicPr preferRelativeResize="0"/>
          <p:nvPr/>
        </p:nvPicPr>
        <p:blipFill rotWithShape="1">
          <a:blip r:embed="rId4">
            <a:alphaModFix/>
          </a:blip>
          <a:srcRect b="14408" l="8517" r="0" t="17817"/>
          <a:stretch/>
        </p:blipFill>
        <p:spPr>
          <a:xfrm>
            <a:off x="8391769" y="4788155"/>
            <a:ext cx="735237" cy="338425"/>
          </a:xfrm>
          <a:prstGeom prst="rect">
            <a:avLst/>
          </a:prstGeom>
          <a:noFill/>
          <a:ln>
            <a:noFill/>
          </a:ln>
        </p:spPr>
      </p:pic>
      <p:pic>
        <p:nvPicPr>
          <p:cNvPr id="510" name="Google Shape;510;p36" title="NOAANWSLogos.png"/>
          <p:cNvPicPr preferRelativeResize="0"/>
          <p:nvPr/>
        </p:nvPicPr>
        <p:blipFill>
          <a:blip r:embed="rId5">
            <a:alphaModFix/>
          </a:blip>
          <a:stretch>
            <a:fillRect/>
          </a:stretch>
        </p:blipFill>
        <p:spPr>
          <a:xfrm>
            <a:off x="16912" y="4788156"/>
            <a:ext cx="676824" cy="338425"/>
          </a:xfrm>
          <a:prstGeom prst="rect">
            <a:avLst/>
          </a:prstGeom>
          <a:noFill/>
          <a:ln>
            <a:noFill/>
          </a:ln>
        </p:spPr>
      </p:pic>
      <p:cxnSp>
        <p:nvCxnSpPr>
          <p:cNvPr id="511" name="Google Shape;511;p36"/>
          <p:cNvCxnSpPr/>
          <p:nvPr/>
        </p:nvCxnSpPr>
        <p:spPr>
          <a:xfrm>
            <a:off x="0" y="4745900"/>
            <a:ext cx="9170400" cy="0"/>
          </a:xfrm>
          <a:prstGeom prst="straightConnector1">
            <a:avLst/>
          </a:prstGeom>
          <a:noFill/>
          <a:ln cap="flat" cmpd="sng" w="9525">
            <a:solidFill>
              <a:srgbClr val="DBDFE4"/>
            </a:solidFill>
            <a:prstDash val="solid"/>
            <a:round/>
            <a:headEnd len="med" w="med" type="none"/>
            <a:tailEnd len="med" w="med" type="none"/>
          </a:ln>
        </p:spPr>
      </p:cxnSp>
      <p:sp>
        <p:nvSpPr>
          <p:cNvPr id="512" name="Google Shape;512;p36"/>
          <p:cNvSpPr txBox="1"/>
          <p:nvPr>
            <p:ph idx="12" type="sldNum"/>
          </p:nvPr>
        </p:nvSpPr>
        <p:spPr>
          <a:xfrm>
            <a:off x="4310859" y="4745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13" name="Google Shape;513;p36"/>
          <p:cNvSpPr txBox="1"/>
          <p:nvPr/>
        </p:nvSpPr>
        <p:spPr>
          <a:xfrm>
            <a:off x="10022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Storm Prediction Center</a:t>
            </a:r>
            <a:endParaRPr/>
          </a:p>
        </p:txBody>
      </p:sp>
      <p:sp>
        <p:nvSpPr>
          <p:cNvPr id="514" name="Google Shape;514;p36"/>
          <p:cNvSpPr txBox="1"/>
          <p:nvPr/>
        </p:nvSpPr>
        <p:spPr>
          <a:xfrm>
            <a:off x="51680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Norman, OK</a:t>
            </a:r>
            <a:endParaRPr/>
          </a:p>
        </p:txBody>
      </p:sp>
      <p:sp>
        <p:nvSpPr>
          <p:cNvPr id="515" name="Google Shape;515;p36"/>
          <p:cNvSpPr txBox="1"/>
          <p:nvPr>
            <p:ph type="ctrTitle"/>
          </p:nvPr>
        </p:nvSpPr>
        <p:spPr>
          <a:xfrm>
            <a:off x="-75" y="-33851"/>
            <a:ext cx="9144000" cy="1082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21874"/>
              <a:buNone/>
            </a:pPr>
            <a:r>
              <a:rPr lang="en" sz="4266">
                <a:solidFill>
                  <a:srgbClr val="F5F5F5"/>
                </a:solidFill>
                <a:latin typeface="Roboto"/>
                <a:ea typeface="Roboto"/>
                <a:cs typeface="Roboto"/>
                <a:sym typeface="Roboto"/>
              </a:rPr>
              <a:t>2025 Verification - CIG3</a:t>
            </a:r>
            <a:endParaRPr sz="4266">
              <a:solidFill>
                <a:srgbClr val="F5F5F5"/>
              </a:solidFill>
              <a:latin typeface="Roboto"/>
              <a:ea typeface="Roboto"/>
              <a:cs typeface="Roboto"/>
              <a:sym typeface="Roboto"/>
            </a:endParaRPr>
          </a:p>
          <a:p>
            <a:pPr indent="0" lvl="0" marL="0" rtl="0" algn="l">
              <a:spcBef>
                <a:spcPts val="0"/>
              </a:spcBef>
              <a:spcAft>
                <a:spcPts val="0"/>
              </a:spcAft>
              <a:buSzPct val="195815"/>
              <a:buNone/>
            </a:pPr>
            <a:r>
              <a:t/>
            </a:r>
            <a:endParaRPr sz="2655">
              <a:solidFill>
                <a:srgbClr val="20B2AA"/>
              </a:solidFill>
            </a:endParaRPr>
          </a:p>
        </p:txBody>
      </p:sp>
      <p:pic>
        <p:nvPicPr>
          <p:cNvPr id="516" name="Google Shape;516;p36" title="Chart"/>
          <p:cNvPicPr preferRelativeResize="0"/>
          <p:nvPr/>
        </p:nvPicPr>
        <p:blipFill>
          <a:blip r:embed="rId6">
            <a:alphaModFix/>
          </a:blip>
          <a:stretch>
            <a:fillRect/>
          </a:stretch>
        </p:blipFill>
        <p:spPr>
          <a:xfrm>
            <a:off x="1533000" y="685800"/>
            <a:ext cx="6272784" cy="405079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520" name="Shape 520"/>
        <p:cNvGrpSpPr/>
        <p:nvPr/>
      </p:nvGrpSpPr>
      <p:grpSpPr>
        <a:xfrm>
          <a:off x="0" y="0"/>
          <a:ext cx="0" cy="0"/>
          <a:chOff x="0" y="0"/>
          <a:chExt cx="0" cy="0"/>
        </a:xfrm>
      </p:grpSpPr>
      <p:pic>
        <p:nvPicPr>
          <p:cNvPr id="521" name="Google Shape;521;p37" title="US-StormPredictionCenter-Logo.svg (2).png"/>
          <p:cNvPicPr preferRelativeResize="0"/>
          <p:nvPr/>
        </p:nvPicPr>
        <p:blipFill>
          <a:blip r:embed="rId3">
            <a:alphaModFix amt="15000"/>
          </a:blip>
          <a:stretch>
            <a:fillRect/>
          </a:stretch>
        </p:blipFill>
        <p:spPr>
          <a:xfrm>
            <a:off x="0" y="396240"/>
            <a:ext cx="9144000" cy="4351020"/>
          </a:xfrm>
          <a:prstGeom prst="rect">
            <a:avLst/>
          </a:prstGeom>
          <a:noFill/>
          <a:ln>
            <a:noFill/>
          </a:ln>
        </p:spPr>
      </p:pic>
      <p:pic>
        <p:nvPicPr>
          <p:cNvPr id="522" name="Google Shape;522;p37"/>
          <p:cNvPicPr preferRelativeResize="0"/>
          <p:nvPr/>
        </p:nvPicPr>
        <p:blipFill rotWithShape="1">
          <a:blip r:embed="rId4">
            <a:alphaModFix/>
          </a:blip>
          <a:srcRect b="14408" l="8517" r="0" t="17817"/>
          <a:stretch/>
        </p:blipFill>
        <p:spPr>
          <a:xfrm>
            <a:off x="8391769" y="4788155"/>
            <a:ext cx="735237" cy="338425"/>
          </a:xfrm>
          <a:prstGeom prst="rect">
            <a:avLst/>
          </a:prstGeom>
          <a:noFill/>
          <a:ln>
            <a:noFill/>
          </a:ln>
        </p:spPr>
      </p:pic>
      <p:pic>
        <p:nvPicPr>
          <p:cNvPr id="523" name="Google Shape;523;p37" title="NOAANWSLogos.png"/>
          <p:cNvPicPr preferRelativeResize="0"/>
          <p:nvPr/>
        </p:nvPicPr>
        <p:blipFill>
          <a:blip r:embed="rId5">
            <a:alphaModFix/>
          </a:blip>
          <a:stretch>
            <a:fillRect/>
          </a:stretch>
        </p:blipFill>
        <p:spPr>
          <a:xfrm>
            <a:off x="16912" y="4788156"/>
            <a:ext cx="676824" cy="338425"/>
          </a:xfrm>
          <a:prstGeom prst="rect">
            <a:avLst/>
          </a:prstGeom>
          <a:noFill/>
          <a:ln>
            <a:noFill/>
          </a:ln>
        </p:spPr>
      </p:pic>
      <p:cxnSp>
        <p:nvCxnSpPr>
          <p:cNvPr id="524" name="Google Shape;524;p37"/>
          <p:cNvCxnSpPr/>
          <p:nvPr/>
        </p:nvCxnSpPr>
        <p:spPr>
          <a:xfrm>
            <a:off x="0" y="4745900"/>
            <a:ext cx="9170400" cy="0"/>
          </a:xfrm>
          <a:prstGeom prst="straightConnector1">
            <a:avLst/>
          </a:prstGeom>
          <a:noFill/>
          <a:ln cap="flat" cmpd="sng" w="9525">
            <a:solidFill>
              <a:srgbClr val="DBDFE4"/>
            </a:solidFill>
            <a:prstDash val="solid"/>
            <a:round/>
            <a:headEnd len="med" w="med" type="none"/>
            <a:tailEnd len="med" w="med" type="none"/>
          </a:ln>
        </p:spPr>
      </p:cxnSp>
      <p:sp>
        <p:nvSpPr>
          <p:cNvPr id="525" name="Google Shape;525;p37"/>
          <p:cNvSpPr txBox="1"/>
          <p:nvPr>
            <p:ph idx="12" type="sldNum"/>
          </p:nvPr>
        </p:nvSpPr>
        <p:spPr>
          <a:xfrm>
            <a:off x="4310859" y="4745892"/>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400">
                <a:solidFill>
                  <a:srgbClr val="9CA3AF"/>
                </a:solidFill>
              </a:rPr>
              <a:t>‹#›</a:t>
            </a:fld>
            <a:endParaRPr b="1" sz="1400">
              <a:solidFill>
                <a:srgbClr val="9CA3AF"/>
              </a:solidFill>
            </a:endParaRPr>
          </a:p>
        </p:txBody>
      </p:sp>
      <p:sp>
        <p:nvSpPr>
          <p:cNvPr id="526" name="Google Shape;526;p37"/>
          <p:cNvSpPr txBox="1"/>
          <p:nvPr/>
        </p:nvSpPr>
        <p:spPr>
          <a:xfrm>
            <a:off x="10022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Storm Prediction Center</a:t>
            </a:r>
            <a:endParaRPr/>
          </a:p>
        </p:txBody>
      </p:sp>
      <p:sp>
        <p:nvSpPr>
          <p:cNvPr id="527" name="Google Shape;527;p37"/>
          <p:cNvSpPr txBox="1"/>
          <p:nvPr/>
        </p:nvSpPr>
        <p:spPr>
          <a:xfrm>
            <a:off x="51680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Norman, OK</a:t>
            </a:r>
            <a:endParaRPr/>
          </a:p>
        </p:txBody>
      </p:sp>
      <p:sp>
        <p:nvSpPr>
          <p:cNvPr id="528" name="Google Shape;528;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29" name="Google Shape;529;p37"/>
          <p:cNvSpPr txBox="1"/>
          <p:nvPr>
            <p:ph idx="4294967295" type="body"/>
          </p:nvPr>
        </p:nvSpPr>
        <p:spPr>
          <a:xfrm>
            <a:off x="338225" y="1369900"/>
            <a:ext cx="8520600" cy="3416400"/>
          </a:xfrm>
          <a:prstGeom prst="rect">
            <a:avLst/>
          </a:prstGeom>
          <a:noFill/>
          <a:ln>
            <a:noFill/>
          </a:ln>
        </p:spPr>
        <p:txBody>
          <a:bodyPr anchorCtr="0" anchor="t" bIns="34275" lIns="68575" spcFirstLastPara="1" rIns="68575" wrap="square" tIns="34275">
            <a:normAutofit/>
          </a:bodyPr>
          <a:lstStyle/>
          <a:p>
            <a:pPr indent="-361950" lvl="0" marL="457200" rtl="0" algn="l">
              <a:lnSpc>
                <a:spcPct val="90000"/>
              </a:lnSpc>
              <a:spcBef>
                <a:spcPts val="800"/>
              </a:spcBef>
              <a:spcAft>
                <a:spcPts val="0"/>
              </a:spcAft>
              <a:buClr>
                <a:srgbClr val="F5F5F5"/>
              </a:buClr>
              <a:buSzPts val="2100"/>
              <a:buChar char="●"/>
            </a:pPr>
            <a:r>
              <a:rPr lang="en">
                <a:solidFill>
                  <a:srgbClr val="F5F5F5"/>
                </a:solidFill>
              </a:rPr>
              <a:t>On the left - SPC operational outlook </a:t>
            </a:r>
            <a:endParaRPr>
              <a:solidFill>
                <a:srgbClr val="F5F5F5"/>
              </a:solidFill>
            </a:endParaRPr>
          </a:p>
          <a:p>
            <a:pPr indent="-361950" lvl="0" marL="457200" rtl="0" algn="l">
              <a:lnSpc>
                <a:spcPct val="90000"/>
              </a:lnSpc>
              <a:spcBef>
                <a:spcPts val="800"/>
              </a:spcBef>
              <a:spcAft>
                <a:spcPts val="0"/>
              </a:spcAft>
              <a:buClr>
                <a:srgbClr val="F5F5F5"/>
              </a:buClr>
              <a:buSzPts val="2100"/>
              <a:buChar char="●"/>
            </a:pPr>
            <a:r>
              <a:rPr lang="en">
                <a:solidFill>
                  <a:srgbClr val="F5F5F5"/>
                </a:solidFill>
              </a:rPr>
              <a:t>On the right - Conditional Intensity forecasts produced in real time</a:t>
            </a:r>
            <a:endParaRPr>
              <a:solidFill>
                <a:srgbClr val="F5F5F5"/>
              </a:solidFill>
            </a:endParaRPr>
          </a:p>
          <a:p>
            <a:pPr indent="-361950" lvl="0" marL="457200" rtl="0" algn="l">
              <a:lnSpc>
                <a:spcPct val="90000"/>
              </a:lnSpc>
              <a:spcBef>
                <a:spcPts val="800"/>
              </a:spcBef>
              <a:spcAft>
                <a:spcPts val="0"/>
              </a:spcAft>
              <a:buClr>
                <a:srgbClr val="F5F5F5"/>
              </a:buClr>
              <a:buSzPts val="2100"/>
              <a:buChar char="●"/>
            </a:pPr>
            <a:r>
              <a:rPr lang="en">
                <a:solidFill>
                  <a:srgbClr val="F5F5F5"/>
                </a:solidFill>
              </a:rPr>
              <a:t>Reports during the forecast period are plotted on each graphic </a:t>
            </a:r>
            <a:endParaRPr>
              <a:solidFill>
                <a:srgbClr val="F5F5F5"/>
              </a:solidFill>
            </a:endParaRPr>
          </a:p>
        </p:txBody>
      </p:sp>
      <p:sp>
        <p:nvSpPr>
          <p:cNvPr id="530" name="Google Shape;530;p37"/>
          <p:cNvSpPr txBox="1"/>
          <p:nvPr/>
        </p:nvSpPr>
        <p:spPr>
          <a:xfrm>
            <a:off x="0" y="0"/>
            <a:ext cx="9144000" cy="68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66">
                <a:solidFill>
                  <a:srgbClr val="F5F5F5"/>
                </a:solidFill>
                <a:latin typeface="Roboto"/>
                <a:ea typeface="Roboto"/>
                <a:cs typeface="Roboto"/>
                <a:sym typeface="Roboto"/>
              </a:rPr>
              <a:t>2025 Examples of Conditional Intensity Outlooks</a:t>
            </a:r>
            <a:endParaRPr sz="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534" name="Shape 534"/>
        <p:cNvGrpSpPr/>
        <p:nvPr/>
      </p:nvGrpSpPr>
      <p:grpSpPr>
        <a:xfrm>
          <a:off x="0" y="0"/>
          <a:ext cx="0" cy="0"/>
          <a:chOff x="0" y="0"/>
          <a:chExt cx="0" cy="0"/>
        </a:xfrm>
      </p:grpSpPr>
      <p:pic>
        <p:nvPicPr>
          <p:cNvPr id="535" name="Google Shape;535;p38" title="US-StormPredictionCenter-Logo.svg (2).png"/>
          <p:cNvPicPr preferRelativeResize="0"/>
          <p:nvPr/>
        </p:nvPicPr>
        <p:blipFill>
          <a:blip r:embed="rId3">
            <a:alphaModFix amt="15000"/>
          </a:blip>
          <a:stretch>
            <a:fillRect/>
          </a:stretch>
        </p:blipFill>
        <p:spPr>
          <a:xfrm>
            <a:off x="0" y="396240"/>
            <a:ext cx="9144000" cy="4351020"/>
          </a:xfrm>
          <a:prstGeom prst="rect">
            <a:avLst/>
          </a:prstGeom>
          <a:noFill/>
          <a:ln>
            <a:noFill/>
          </a:ln>
        </p:spPr>
      </p:pic>
      <p:pic>
        <p:nvPicPr>
          <p:cNvPr id="536" name="Google Shape;536;p38"/>
          <p:cNvPicPr preferRelativeResize="0"/>
          <p:nvPr/>
        </p:nvPicPr>
        <p:blipFill rotWithShape="1">
          <a:blip r:embed="rId4">
            <a:alphaModFix/>
          </a:blip>
          <a:srcRect b="14408" l="8517" r="0" t="17817"/>
          <a:stretch/>
        </p:blipFill>
        <p:spPr>
          <a:xfrm>
            <a:off x="8391769" y="4788155"/>
            <a:ext cx="735237" cy="338425"/>
          </a:xfrm>
          <a:prstGeom prst="rect">
            <a:avLst/>
          </a:prstGeom>
          <a:noFill/>
          <a:ln>
            <a:noFill/>
          </a:ln>
        </p:spPr>
      </p:pic>
      <p:pic>
        <p:nvPicPr>
          <p:cNvPr id="537" name="Google Shape;537;p38" title="NOAANWSLogos.png"/>
          <p:cNvPicPr preferRelativeResize="0"/>
          <p:nvPr/>
        </p:nvPicPr>
        <p:blipFill>
          <a:blip r:embed="rId5">
            <a:alphaModFix/>
          </a:blip>
          <a:stretch>
            <a:fillRect/>
          </a:stretch>
        </p:blipFill>
        <p:spPr>
          <a:xfrm>
            <a:off x="16912" y="4788156"/>
            <a:ext cx="676824" cy="338425"/>
          </a:xfrm>
          <a:prstGeom prst="rect">
            <a:avLst/>
          </a:prstGeom>
          <a:noFill/>
          <a:ln>
            <a:noFill/>
          </a:ln>
        </p:spPr>
      </p:pic>
      <p:cxnSp>
        <p:nvCxnSpPr>
          <p:cNvPr id="538" name="Google Shape;538;p38"/>
          <p:cNvCxnSpPr/>
          <p:nvPr/>
        </p:nvCxnSpPr>
        <p:spPr>
          <a:xfrm>
            <a:off x="0" y="4745900"/>
            <a:ext cx="9170400" cy="0"/>
          </a:xfrm>
          <a:prstGeom prst="straightConnector1">
            <a:avLst/>
          </a:prstGeom>
          <a:noFill/>
          <a:ln cap="flat" cmpd="sng" w="9525">
            <a:solidFill>
              <a:srgbClr val="DBDFE4"/>
            </a:solidFill>
            <a:prstDash val="solid"/>
            <a:round/>
            <a:headEnd len="med" w="med" type="none"/>
            <a:tailEnd len="med" w="med" type="none"/>
          </a:ln>
        </p:spPr>
      </p:cxnSp>
      <p:sp>
        <p:nvSpPr>
          <p:cNvPr id="539" name="Google Shape;539;p38"/>
          <p:cNvSpPr txBox="1"/>
          <p:nvPr>
            <p:ph idx="12" type="sldNum"/>
          </p:nvPr>
        </p:nvSpPr>
        <p:spPr>
          <a:xfrm>
            <a:off x="4310859" y="4745892"/>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400">
                <a:solidFill>
                  <a:srgbClr val="9CA3AF"/>
                </a:solidFill>
              </a:rPr>
              <a:t>‹#›</a:t>
            </a:fld>
            <a:endParaRPr b="1" sz="1400">
              <a:solidFill>
                <a:srgbClr val="9CA3AF"/>
              </a:solidFill>
            </a:endParaRPr>
          </a:p>
        </p:txBody>
      </p:sp>
      <p:sp>
        <p:nvSpPr>
          <p:cNvPr id="540" name="Google Shape;540;p38"/>
          <p:cNvSpPr txBox="1"/>
          <p:nvPr/>
        </p:nvSpPr>
        <p:spPr>
          <a:xfrm>
            <a:off x="10022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Storm Prediction Center</a:t>
            </a:r>
            <a:endParaRPr/>
          </a:p>
        </p:txBody>
      </p:sp>
      <p:sp>
        <p:nvSpPr>
          <p:cNvPr id="541" name="Google Shape;541;p38"/>
          <p:cNvSpPr txBox="1"/>
          <p:nvPr/>
        </p:nvSpPr>
        <p:spPr>
          <a:xfrm>
            <a:off x="51680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Norman, OK</a:t>
            </a:r>
            <a:endParaRPr/>
          </a:p>
        </p:txBody>
      </p:sp>
      <p:sp>
        <p:nvSpPr>
          <p:cNvPr id="542" name="Google Shape;542;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43" name="Google Shape;543;p38"/>
          <p:cNvSpPr txBox="1"/>
          <p:nvPr/>
        </p:nvSpPr>
        <p:spPr>
          <a:xfrm>
            <a:off x="1097280" y="914400"/>
            <a:ext cx="2523600" cy="448200"/>
          </a:xfrm>
          <a:prstGeom prst="rect">
            <a:avLst/>
          </a:prstGeom>
          <a:solidFill>
            <a:schemeClr val="lt1"/>
          </a:solidFill>
          <a:ln>
            <a:noFill/>
          </a:ln>
        </p:spPr>
        <p:txBody>
          <a:bodyPr anchorCtr="0" anchor="t" bIns="32025" lIns="64075" spcFirstLastPara="1" rIns="64075" wrap="square" tIns="32025">
            <a:noAutofit/>
          </a:bodyPr>
          <a:lstStyle/>
          <a:p>
            <a:pPr indent="0" lvl="0" marL="0" marR="0" rtl="0" algn="ctr">
              <a:lnSpc>
                <a:spcPct val="100000"/>
              </a:lnSpc>
              <a:spcBef>
                <a:spcPts val="0"/>
              </a:spcBef>
              <a:spcAft>
                <a:spcPts val="0"/>
              </a:spcAft>
              <a:buClr>
                <a:srgbClr val="000000"/>
              </a:buClr>
              <a:buSzPts val="2523"/>
              <a:buFont typeface="Arial"/>
              <a:buNone/>
            </a:pPr>
            <a:r>
              <a:rPr b="1" i="0" lang="en" sz="2522" u="none" cap="none" strike="noStrike">
                <a:solidFill>
                  <a:schemeClr val="dk1"/>
                </a:solidFill>
                <a:latin typeface="Calibri"/>
                <a:ea typeface="Calibri"/>
                <a:cs typeface="Calibri"/>
                <a:sym typeface="Calibri"/>
              </a:rPr>
              <a:t>Operational </a:t>
            </a:r>
            <a:endParaRPr b="0" i="0" sz="1027" u="none" cap="none" strike="noStrike">
              <a:solidFill>
                <a:srgbClr val="000000"/>
              </a:solidFill>
              <a:latin typeface="Arial"/>
              <a:ea typeface="Arial"/>
              <a:cs typeface="Arial"/>
              <a:sym typeface="Arial"/>
            </a:endParaRPr>
          </a:p>
        </p:txBody>
      </p:sp>
      <p:sp>
        <p:nvSpPr>
          <p:cNvPr id="544" name="Google Shape;544;p38"/>
          <p:cNvSpPr txBox="1"/>
          <p:nvPr>
            <p:ph type="ctrTitle"/>
          </p:nvPr>
        </p:nvSpPr>
        <p:spPr>
          <a:xfrm>
            <a:off x="-75" y="-33851"/>
            <a:ext cx="9144000" cy="1082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21874"/>
              <a:buNone/>
            </a:pPr>
            <a:r>
              <a:rPr lang="en" sz="4266">
                <a:solidFill>
                  <a:srgbClr val="F5F5F5"/>
                </a:solidFill>
                <a:latin typeface="Roboto"/>
                <a:ea typeface="Roboto"/>
                <a:cs typeface="Roboto"/>
                <a:sym typeface="Roboto"/>
              </a:rPr>
              <a:t>14 March 2025 - Tornado Outlook</a:t>
            </a:r>
            <a:endParaRPr sz="4266">
              <a:solidFill>
                <a:srgbClr val="F5F5F5"/>
              </a:solidFill>
              <a:latin typeface="Roboto"/>
              <a:ea typeface="Roboto"/>
              <a:cs typeface="Roboto"/>
              <a:sym typeface="Roboto"/>
            </a:endParaRPr>
          </a:p>
          <a:p>
            <a:pPr indent="0" lvl="0" marL="0" rtl="0" algn="l">
              <a:spcBef>
                <a:spcPts val="0"/>
              </a:spcBef>
              <a:spcAft>
                <a:spcPts val="0"/>
              </a:spcAft>
              <a:buSzPct val="195815"/>
              <a:buNone/>
            </a:pPr>
            <a:r>
              <a:t/>
            </a:r>
            <a:endParaRPr sz="2655">
              <a:solidFill>
                <a:srgbClr val="20B2AA"/>
              </a:solidFill>
            </a:endParaRPr>
          </a:p>
        </p:txBody>
      </p:sp>
      <p:pic>
        <p:nvPicPr>
          <p:cNvPr id="545" name="Google Shape;545;p38" title="day1_torn_202503142000.png"/>
          <p:cNvPicPr preferRelativeResize="0"/>
          <p:nvPr/>
        </p:nvPicPr>
        <p:blipFill>
          <a:blip r:embed="rId6">
            <a:alphaModFix/>
          </a:blip>
          <a:stretch>
            <a:fillRect/>
          </a:stretch>
        </p:blipFill>
        <p:spPr>
          <a:xfrm>
            <a:off x="4571991" y="1426464"/>
            <a:ext cx="4535422" cy="3054096"/>
          </a:xfrm>
          <a:prstGeom prst="rect">
            <a:avLst/>
          </a:prstGeom>
          <a:noFill/>
          <a:ln>
            <a:noFill/>
          </a:ln>
        </p:spPr>
      </p:pic>
      <p:pic>
        <p:nvPicPr>
          <p:cNvPr id="546" name="Google Shape;546;p38"/>
          <p:cNvPicPr preferRelativeResize="0"/>
          <p:nvPr/>
        </p:nvPicPr>
        <p:blipFill>
          <a:blip r:embed="rId7">
            <a:alphaModFix/>
          </a:blip>
          <a:stretch>
            <a:fillRect/>
          </a:stretch>
        </p:blipFill>
        <p:spPr>
          <a:xfrm>
            <a:off x="18288" y="1426464"/>
            <a:ext cx="4535424" cy="3054096"/>
          </a:xfrm>
          <a:prstGeom prst="rect">
            <a:avLst/>
          </a:prstGeom>
          <a:noFill/>
          <a:ln>
            <a:noFill/>
          </a:ln>
        </p:spPr>
      </p:pic>
      <p:sp>
        <p:nvSpPr>
          <p:cNvPr id="547" name="Google Shape;547;p38"/>
          <p:cNvSpPr txBox="1"/>
          <p:nvPr/>
        </p:nvSpPr>
        <p:spPr>
          <a:xfrm>
            <a:off x="5486400" y="914400"/>
            <a:ext cx="2862000" cy="448200"/>
          </a:xfrm>
          <a:prstGeom prst="rect">
            <a:avLst/>
          </a:prstGeom>
          <a:solidFill>
            <a:schemeClr val="lt1"/>
          </a:solidFill>
          <a:ln>
            <a:noFill/>
          </a:ln>
        </p:spPr>
        <p:txBody>
          <a:bodyPr anchorCtr="0" anchor="t" bIns="31500" lIns="63000" spcFirstLastPara="1" rIns="63000" wrap="square" tIns="31500">
            <a:noAutofit/>
          </a:bodyPr>
          <a:lstStyle/>
          <a:p>
            <a:pPr indent="0" lvl="0" marL="0" marR="0" rtl="0" algn="l">
              <a:lnSpc>
                <a:spcPct val="100000"/>
              </a:lnSpc>
              <a:spcBef>
                <a:spcPts val="0"/>
              </a:spcBef>
              <a:spcAft>
                <a:spcPts val="0"/>
              </a:spcAft>
              <a:buClr>
                <a:srgbClr val="000000"/>
              </a:buClr>
              <a:buSzPts val="2480"/>
              <a:buFont typeface="Arial"/>
              <a:buNone/>
            </a:pPr>
            <a:r>
              <a:rPr b="1" i="0" lang="en" sz="2480" u="none" cap="none" strike="noStrike">
                <a:solidFill>
                  <a:schemeClr val="dk1"/>
                </a:solidFill>
                <a:latin typeface="Calibri"/>
                <a:ea typeface="Calibri"/>
                <a:cs typeface="Calibri"/>
                <a:sym typeface="Calibri"/>
              </a:rPr>
              <a:t>Conditional Intensity</a:t>
            </a:r>
            <a:endParaRPr b="0" i="0" sz="1010" u="none" cap="none" strike="noStrike">
              <a:solidFill>
                <a:srgbClr val="000000"/>
              </a:solidFill>
              <a:latin typeface="Arial"/>
              <a:ea typeface="Arial"/>
              <a:cs typeface="Arial"/>
              <a:sym typeface="Arial"/>
            </a:endParaRPr>
          </a:p>
        </p:txBody>
      </p:sp>
      <p:cxnSp>
        <p:nvCxnSpPr>
          <p:cNvPr id="548" name="Google Shape;548;p38"/>
          <p:cNvCxnSpPr/>
          <p:nvPr/>
        </p:nvCxnSpPr>
        <p:spPr>
          <a:xfrm flipH="1" rot="10800000">
            <a:off x="7283800" y="3183605"/>
            <a:ext cx="110100" cy="59100"/>
          </a:xfrm>
          <a:prstGeom prst="straightConnector1">
            <a:avLst/>
          </a:prstGeom>
          <a:noFill/>
          <a:ln cap="flat" cmpd="sng" w="38100">
            <a:solidFill>
              <a:srgbClr val="3AFFF4"/>
            </a:solidFill>
            <a:prstDash val="solid"/>
            <a:round/>
            <a:headEnd len="med" w="med" type="none"/>
            <a:tailEnd len="med" w="med" type="none"/>
          </a:ln>
          <a:effectLst>
            <a:outerShdw blurRad="57150" rotWithShape="0" algn="bl" dir="5400000" dist="19050">
              <a:srgbClr val="000000">
                <a:alpha val="50000"/>
              </a:srgbClr>
            </a:outerShdw>
          </a:effectLst>
        </p:spPr>
      </p:cxnSp>
      <p:cxnSp>
        <p:nvCxnSpPr>
          <p:cNvPr id="549" name="Google Shape;549;p38"/>
          <p:cNvCxnSpPr/>
          <p:nvPr/>
        </p:nvCxnSpPr>
        <p:spPr>
          <a:xfrm flipH="1" rot="10800000">
            <a:off x="7326224" y="3227481"/>
            <a:ext cx="110100" cy="59100"/>
          </a:xfrm>
          <a:prstGeom prst="straightConnector1">
            <a:avLst/>
          </a:prstGeom>
          <a:noFill/>
          <a:ln cap="flat" cmpd="sng" w="38100">
            <a:solidFill>
              <a:srgbClr val="3AFFF4"/>
            </a:solidFill>
            <a:prstDash val="solid"/>
            <a:round/>
            <a:headEnd len="med" w="med" type="none"/>
            <a:tailEnd len="med" w="med" type="none"/>
          </a:ln>
          <a:effectLst>
            <a:outerShdw blurRad="57150" rotWithShape="0" algn="bl" dir="5400000" dist="19050">
              <a:srgbClr val="000000">
                <a:alpha val="50000"/>
              </a:srgbClr>
            </a:outerShdw>
          </a:effectLst>
        </p:spPr>
      </p:cxnSp>
      <p:cxnSp>
        <p:nvCxnSpPr>
          <p:cNvPr id="550" name="Google Shape;550;p38"/>
          <p:cNvCxnSpPr/>
          <p:nvPr/>
        </p:nvCxnSpPr>
        <p:spPr>
          <a:xfrm flipH="1" rot="10800000">
            <a:off x="7300970" y="3062769"/>
            <a:ext cx="110100" cy="59100"/>
          </a:xfrm>
          <a:prstGeom prst="straightConnector1">
            <a:avLst/>
          </a:prstGeom>
          <a:noFill/>
          <a:ln cap="flat" cmpd="sng" w="38100">
            <a:solidFill>
              <a:srgbClr val="00FF00"/>
            </a:solidFill>
            <a:prstDash val="solid"/>
            <a:round/>
            <a:headEnd len="med" w="med" type="none"/>
            <a:tailEnd len="med" w="med" type="none"/>
          </a:ln>
          <a:effectLst>
            <a:outerShdw blurRad="57150" rotWithShape="0" algn="bl" dir="5400000" dist="19050">
              <a:srgbClr val="000000">
                <a:alpha val="50000"/>
              </a:srgbClr>
            </a:outerShdw>
          </a:effectLst>
        </p:spPr>
      </p:cxnSp>
      <p:cxnSp>
        <p:nvCxnSpPr>
          <p:cNvPr id="551" name="Google Shape;551;p38"/>
          <p:cNvCxnSpPr/>
          <p:nvPr/>
        </p:nvCxnSpPr>
        <p:spPr>
          <a:xfrm flipH="1" rot="10800000">
            <a:off x="7292198" y="3110056"/>
            <a:ext cx="110100" cy="59100"/>
          </a:xfrm>
          <a:prstGeom prst="straightConnector1">
            <a:avLst/>
          </a:prstGeom>
          <a:noFill/>
          <a:ln cap="flat" cmpd="sng" w="38100">
            <a:solidFill>
              <a:srgbClr val="00FF00"/>
            </a:solidFill>
            <a:prstDash val="solid"/>
            <a:round/>
            <a:headEnd len="med" w="med" type="none"/>
            <a:tailEnd len="med" w="med" type="none"/>
          </a:ln>
          <a:effectLst>
            <a:outerShdw blurRad="57150" rotWithShape="0" algn="bl" dir="5400000" dist="19050">
              <a:srgbClr val="000000">
                <a:alpha val="50000"/>
              </a:srgbClr>
            </a:outerShdw>
          </a:effectLst>
        </p:spPr>
      </p:cxnSp>
      <p:cxnSp>
        <p:nvCxnSpPr>
          <p:cNvPr id="552" name="Google Shape;552;p38"/>
          <p:cNvCxnSpPr/>
          <p:nvPr/>
        </p:nvCxnSpPr>
        <p:spPr>
          <a:xfrm flipH="1" rot="10800000">
            <a:off x="7374523" y="3073254"/>
            <a:ext cx="110100" cy="59100"/>
          </a:xfrm>
          <a:prstGeom prst="straightConnector1">
            <a:avLst/>
          </a:prstGeom>
          <a:noFill/>
          <a:ln cap="flat" cmpd="sng" w="38100">
            <a:solidFill>
              <a:srgbClr val="00FF00"/>
            </a:solidFill>
            <a:prstDash val="solid"/>
            <a:round/>
            <a:headEnd len="med" w="med" type="none"/>
            <a:tailEnd len="med" w="med" type="none"/>
          </a:ln>
          <a:effectLst>
            <a:outerShdw blurRad="57150" rotWithShape="0" algn="bl" dir="5400000" dist="19050">
              <a:srgbClr val="000000">
                <a:alpha val="50000"/>
              </a:srgbClr>
            </a:outerShdw>
          </a:effectLst>
        </p:spPr>
      </p:cxnSp>
      <p:cxnSp>
        <p:nvCxnSpPr>
          <p:cNvPr id="553" name="Google Shape;553;p38"/>
          <p:cNvCxnSpPr/>
          <p:nvPr/>
        </p:nvCxnSpPr>
        <p:spPr>
          <a:xfrm flipH="1" rot="10800000">
            <a:off x="7358743" y="3022437"/>
            <a:ext cx="110100" cy="59100"/>
          </a:xfrm>
          <a:prstGeom prst="straightConnector1">
            <a:avLst/>
          </a:prstGeom>
          <a:noFill/>
          <a:ln cap="flat" cmpd="sng" w="38100">
            <a:solidFill>
              <a:srgbClr val="00FF00"/>
            </a:solidFill>
            <a:prstDash val="solid"/>
            <a:round/>
            <a:headEnd len="med" w="med" type="none"/>
            <a:tailEnd len="med" w="med" type="none"/>
          </a:ln>
          <a:effectLst>
            <a:outerShdw blurRad="57150" rotWithShape="0" algn="bl" dir="5400000" dist="19050">
              <a:srgbClr val="000000">
                <a:alpha val="50000"/>
              </a:srgbClr>
            </a:outerShdw>
          </a:effectLst>
        </p:spPr>
      </p:cxnSp>
      <p:cxnSp>
        <p:nvCxnSpPr>
          <p:cNvPr id="554" name="Google Shape;554;p38"/>
          <p:cNvCxnSpPr/>
          <p:nvPr/>
        </p:nvCxnSpPr>
        <p:spPr>
          <a:xfrm flipH="1" rot="10800000">
            <a:off x="7265881" y="3090747"/>
            <a:ext cx="110100" cy="59100"/>
          </a:xfrm>
          <a:prstGeom prst="straightConnector1">
            <a:avLst/>
          </a:prstGeom>
          <a:noFill/>
          <a:ln cap="flat" cmpd="sng" w="38100">
            <a:solidFill>
              <a:srgbClr val="00FF00"/>
            </a:solidFill>
            <a:prstDash val="solid"/>
            <a:round/>
            <a:headEnd len="med" w="med" type="none"/>
            <a:tailEnd len="med" w="med" type="none"/>
          </a:ln>
          <a:effectLst>
            <a:outerShdw blurRad="57150" rotWithShape="0" algn="bl" dir="5400000" dist="19050">
              <a:srgbClr val="000000">
                <a:alpha val="50000"/>
              </a:srgbClr>
            </a:outerShdw>
          </a:effectLst>
        </p:spPr>
      </p:cxnSp>
      <p:sp>
        <p:nvSpPr>
          <p:cNvPr id="555" name="Google Shape;555;p38"/>
          <p:cNvSpPr txBox="1"/>
          <p:nvPr/>
        </p:nvSpPr>
        <p:spPr>
          <a:xfrm>
            <a:off x="4572000" y="4406475"/>
            <a:ext cx="4535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b="1" lang="en" sz="1600">
                <a:solidFill>
                  <a:schemeClr val="lt1"/>
                </a:solidFill>
                <a:latin typeface="Roboto"/>
                <a:ea typeface="Roboto"/>
                <a:cs typeface="Roboto"/>
                <a:sym typeface="Roboto"/>
              </a:rPr>
              <a:t>EF2 (In 5% or 2%)</a:t>
            </a:r>
            <a:r>
              <a:rPr b="1" lang="en" sz="1600">
                <a:solidFill>
                  <a:srgbClr val="FFFF00"/>
                </a:solidFill>
                <a:latin typeface="Roboto"/>
                <a:ea typeface="Roboto"/>
                <a:cs typeface="Roboto"/>
                <a:sym typeface="Roboto"/>
              </a:rPr>
              <a:t> </a:t>
            </a:r>
            <a:r>
              <a:rPr b="1" lang="en" sz="1600">
                <a:solidFill>
                  <a:srgbClr val="00FF00"/>
                </a:solidFill>
                <a:latin typeface="Roboto"/>
                <a:ea typeface="Roboto"/>
                <a:cs typeface="Roboto"/>
                <a:sym typeface="Roboto"/>
              </a:rPr>
              <a:t>                 </a:t>
            </a:r>
            <a:r>
              <a:rPr b="1" lang="en" sz="1600">
                <a:solidFill>
                  <a:srgbClr val="00FF00"/>
                </a:solidFill>
                <a:latin typeface="Roboto"/>
                <a:ea typeface="Roboto"/>
                <a:cs typeface="Roboto"/>
                <a:sym typeface="Roboto"/>
              </a:rPr>
              <a:t>EF3</a:t>
            </a:r>
            <a:r>
              <a:rPr b="1" lang="en" sz="1600">
                <a:solidFill>
                  <a:srgbClr val="3AFFF4"/>
                </a:solidFill>
                <a:latin typeface="Roboto"/>
                <a:ea typeface="Roboto"/>
                <a:cs typeface="Roboto"/>
                <a:sym typeface="Roboto"/>
              </a:rPr>
              <a:t>                  EF4+</a:t>
            </a:r>
            <a:endParaRPr b="1">
              <a:solidFill>
                <a:srgbClr val="3AFFF4"/>
              </a:solidFill>
            </a:endParaRPr>
          </a:p>
        </p:txBody>
      </p:sp>
      <p:cxnSp>
        <p:nvCxnSpPr>
          <p:cNvPr id="556" name="Google Shape;556;p38"/>
          <p:cNvCxnSpPr/>
          <p:nvPr/>
        </p:nvCxnSpPr>
        <p:spPr>
          <a:xfrm flipH="1" rot="10800000">
            <a:off x="7155768" y="3427112"/>
            <a:ext cx="110100" cy="59100"/>
          </a:xfrm>
          <a:prstGeom prst="straightConnector1">
            <a:avLst/>
          </a:prstGeom>
          <a:noFill/>
          <a:ln cap="flat" cmpd="sng" w="28575">
            <a:solidFill>
              <a:schemeClr val="lt1"/>
            </a:solidFill>
            <a:prstDash val="solid"/>
            <a:round/>
            <a:headEnd len="med" w="med" type="none"/>
            <a:tailEnd len="med" w="med" type="none"/>
          </a:ln>
          <a:effectLst>
            <a:outerShdw blurRad="57150" rotWithShape="0" algn="bl" dir="5400000" dist="19050">
              <a:srgbClr val="000000">
                <a:alpha val="50000"/>
              </a:srgbClr>
            </a:outerShdw>
          </a:effectLst>
        </p:spPr>
      </p:cxnSp>
      <p:cxnSp>
        <p:nvCxnSpPr>
          <p:cNvPr id="557" name="Google Shape;557;p38"/>
          <p:cNvCxnSpPr/>
          <p:nvPr/>
        </p:nvCxnSpPr>
        <p:spPr>
          <a:xfrm flipH="1" rot="10800000">
            <a:off x="7175026" y="3355272"/>
            <a:ext cx="110100" cy="59100"/>
          </a:xfrm>
          <a:prstGeom prst="straightConnector1">
            <a:avLst/>
          </a:prstGeom>
          <a:noFill/>
          <a:ln cap="flat" cmpd="sng" w="28575">
            <a:solidFill>
              <a:schemeClr val="lt1"/>
            </a:solidFill>
            <a:prstDash val="solid"/>
            <a:round/>
            <a:headEnd len="med" w="med" type="none"/>
            <a:tailEnd len="med" w="med" type="none"/>
          </a:ln>
          <a:effectLst>
            <a:outerShdw blurRad="57150" rotWithShape="0" algn="bl" dir="5400000" dist="19050">
              <a:srgbClr val="000000">
                <a:alpha val="50000"/>
              </a:srgbClr>
            </a:outerShdw>
          </a:effectLst>
        </p:spPr>
      </p:cxnSp>
      <p:cxnSp>
        <p:nvCxnSpPr>
          <p:cNvPr id="558" name="Google Shape;558;p38"/>
          <p:cNvCxnSpPr/>
          <p:nvPr/>
        </p:nvCxnSpPr>
        <p:spPr>
          <a:xfrm flipH="1" rot="10800000">
            <a:off x="7586703" y="2869990"/>
            <a:ext cx="110100" cy="59100"/>
          </a:xfrm>
          <a:prstGeom prst="straightConnector1">
            <a:avLst/>
          </a:prstGeom>
          <a:noFill/>
          <a:ln cap="flat" cmpd="sng" w="28575">
            <a:solidFill>
              <a:schemeClr val="lt1"/>
            </a:solidFill>
            <a:prstDash val="solid"/>
            <a:round/>
            <a:headEnd len="med" w="med" type="none"/>
            <a:tailEnd len="med" w="med" type="none"/>
          </a:ln>
          <a:effectLst>
            <a:outerShdw blurRad="57150" rotWithShape="0" algn="bl" dir="5400000" dist="19050">
              <a:srgbClr val="000000">
                <a:alpha val="50000"/>
              </a:srgbClr>
            </a:outerShdw>
          </a:effectLst>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562" name="Shape 562"/>
        <p:cNvGrpSpPr/>
        <p:nvPr/>
      </p:nvGrpSpPr>
      <p:grpSpPr>
        <a:xfrm>
          <a:off x="0" y="0"/>
          <a:ext cx="0" cy="0"/>
          <a:chOff x="0" y="0"/>
          <a:chExt cx="0" cy="0"/>
        </a:xfrm>
      </p:grpSpPr>
      <p:pic>
        <p:nvPicPr>
          <p:cNvPr id="563" name="Google Shape;563;p39" title="US-StormPredictionCenter-Logo.svg (2).png"/>
          <p:cNvPicPr preferRelativeResize="0"/>
          <p:nvPr/>
        </p:nvPicPr>
        <p:blipFill>
          <a:blip r:embed="rId3">
            <a:alphaModFix amt="15000"/>
          </a:blip>
          <a:stretch>
            <a:fillRect/>
          </a:stretch>
        </p:blipFill>
        <p:spPr>
          <a:xfrm>
            <a:off x="0" y="396240"/>
            <a:ext cx="9144000" cy="4351020"/>
          </a:xfrm>
          <a:prstGeom prst="rect">
            <a:avLst/>
          </a:prstGeom>
          <a:noFill/>
          <a:ln>
            <a:noFill/>
          </a:ln>
        </p:spPr>
      </p:pic>
      <p:pic>
        <p:nvPicPr>
          <p:cNvPr id="564" name="Google Shape;564;p39"/>
          <p:cNvPicPr preferRelativeResize="0"/>
          <p:nvPr/>
        </p:nvPicPr>
        <p:blipFill rotWithShape="1">
          <a:blip r:embed="rId4">
            <a:alphaModFix/>
          </a:blip>
          <a:srcRect b="14408" l="8517" r="0" t="17817"/>
          <a:stretch/>
        </p:blipFill>
        <p:spPr>
          <a:xfrm>
            <a:off x="8391769" y="4788155"/>
            <a:ext cx="735237" cy="338425"/>
          </a:xfrm>
          <a:prstGeom prst="rect">
            <a:avLst/>
          </a:prstGeom>
          <a:noFill/>
          <a:ln>
            <a:noFill/>
          </a:ln>
        </p:spPr>
      </p:pic>
      <p:pic>
        <p:nvPicPr>
          <p:cNvPr id="565" name="Google Shape;565;p39" title="NOAANWSLogos.png"/>
          <p:cNvPicPr preferRelativeResize="0"/>
          <p:nvPr/>
        </p:nvPicPr>
        <p:blipFill>
          <a:blip r:embed="rId5">
            <a:alphaModFix/>
          </a:blip>
          <a:stretch>
            <a:fillRect/>
          </a:stretch>
        </p:blipFill>
        <p:spPr>
          <a:xfrm>
            <a:off x="16912" y="4788156"/>
            <a:ext cx="676824" cy="338425"/>
          </a:xfrm>
          <a:prstGeom prst="rect">
            <a:avLst/>
          </a:prstGeom>
          <a:noFill/>
          <a:ln>
            <a:noFill/>
          </a:ln>
        </p:spPr>
      </p:pic>
      <p:cxnSp>
        <p:nvCxnSpPr>
          <p:cNvPr id="566" name="Google Shape;566;p39"/>
          <p:cNvCxnSpPr/>
          <p:nvPr/>
        </p:nvCxnSpPr>
        <p:spPr>
          <a:xfrm>
            <a:off x="0" y="4745900"/>
            <a:ext cx="9170400" cy="0"/>
          </a:xfrm>
          <a:prstGeom prst="straightConnector1">
            <a:avLst/>
          </a:prstGeom>
          <a:noFill/>
          <a:ln cap="flat" cmpd="sng" w="9525">
            <a:solidFill>
              <a:srgbClr val="DBDFE4"/>
            </a:solidFill>
            <a:prstDash val="solid"/>
            <a:round/>
            <a:headEnd len="med" w="med" type="none"/>
            <a:tailEnd len="med" w="med" type="none"/>
          </a:ln>
        </p:spPr>
      </p:cxnSp>
      <p:sp>
        <p:nvSpPr>
          <p:cNvPr id="567" name="Google Shape;567;p39"/>
          <p:cNvSpPr txBox="1"/>
          <p:nvPr>
            <p:ph idx="12" type="sldNum"/>
          </p:nvPr>
        </p:nvSpPr>
        <p:spPr>
          <a:xfrm>
            <a:off x="4310859" y="4745892"/>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400">
                <a:solidFill>
                  <a:srgbClr val="9CA3AF"/>
                </a:solidFill>
              </a:rPr>
              <a:t>‹#›</a:t>
            </a:fld>
            <a:endParaRPr b="1" sz="1400">
              <a:solidFill>
                <a:srgbClr val="9CA3AF"/>
              </a:solidFill>
            </a:endParaRPr>
          </a:p>
        </p:txBody>
      </p:sp>
      <p:sp>
        <p:nvSpPr>
          <p:cNvPr id="568" name="Google Shape;568;p39"/>
          <p:cNvSpPr txBox="1"/>
          <p:nvPr/>
        </p:nvSpPr>
        <p:spPr>
          <a:xfrm>
            <a:off x="10022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Storm Prediction Center</a:t>
            </a:r>
            <a:endParaRPr/>
          </a:p>
        </p:txBody>
      </p:sp>
      <p:sp>
        <p:nvSpPr>
          <p:cNvPr id="569" name="Google Shape;569;p39"/>
          <p:cNvSpPr txBox="1"/>
          <p:nvPr/>
        </p:nvSpPr>
        <p:spPr>
          <a:xfrm>
            <a:off x="51680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Norman, OK</a:t>
            </a:r>
            <a:endParaRPr/>
          </a:p>
        </p:txBody>
      </p:sp>
      <p:sp>
        <p:nvSpPr>
          <p:cNvPr id="570" name="Google Shape;570;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71" name="Google Shape;571;p39"/>
          <p:cNvSpPr txBox="1"/>
          <p:nvPr>
            <p:ph type="ctrTitle"/>
          </p:nvPr>
        </p:nvSpPr>
        <p:spPr>
          <a:xfrm>
            <a:off x="-75" y="-33851"/>
            <a:ext cx="9144000" cy="1082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21874"/>
              <a:buNone/>
            </a:pPr>
            <a:r>
              <a:rPr lang="en" sz="4266">
                <a:solidFill>
                  <a:srgbClr val="F5F5F5"/>
                </a:solidFill>
                <a:latin typeface="Roboto"/>
                <a:ea typeface="Roboto"/>
                <a:cs typeface="Roboto"/>
                <a:sym typeface="Roboto"/>
              </a:rPr>
              <a:t>2 April 2025 - Tornado Outlook</a:t>
            </a:r>
            <a:endParaRPr sz="4266">
              <a:solidFill>
                <a:srgbClr val="F5F5F5"/>
              </a:solidFill>
              <a:latin typeface="Roboto"/>
              <a:ea typeface="Roboto"/>
              <a:cs typeface="Roboto"/>
              <a:sym typeface="Roboto"/>
            </a:endParaRPr>
          </a:p>
          <a:p>
            <a:pPr indent="0" lvl="0" marL="0" rtl="0" algn="l">
              <a:spcBef>
                <a:spcPts val="0"/>
              </a:spcBef>
              <a:spcAft>
                <a:spcPts val="0"/>
              </a:spcAft>
              <a:buSzPct val="195815"/>
              <a:buNone/>
            </a:pPr>
            <a:r>
              <a:t/>
            </a:r>
            <a:endParaRPr sz="2655">
              <a:solidFill>
                <a:srgbClr val="20B2AA"/>
              </a:solidFill>
            </a:endParaRPr>
          </a:p>
        </p:txBody>
      </p:sp>
      <p:sp>
        <p:nvSpPr>
          <p:cNvPr id="572" name="Google Shape;572;p39"/>
          <p:cNvSpPr txBox="1"/>
          <p:nvPr/>
        </p:nvSpPr>
        <p:spPr>
          <a:xfrm>
            <a:off x="1097280" y="914400"/>
            <a:ext cx="2524800" cy="446100"/>
          </a:xfrm>
          <a:prstGeom prst="rect">
            <a:avLst/>
          </a:prstGeom>
          <a:solidFill>
            <a:schemeClr val="lt1"/>
          </a:solidFill>
          <a:ln>
            <a:noFill/>
          </a:ln>
        </p:spPr>
        <p:txBody>
          <a:bodyPr anchorCtr="0" anchor="t" bIns="31525" lIns="63100" spcFirstLastPara="1" rIns="63100" wrap="square" tIns="31525">
            <a:spAutoFit/>
          </a:bodyPr>
          <a:lstStyle/>
          <a:p>
            <a:pPr indent="0" lvl="0" marL="0" marR="0" rtl="0" algn="ctr">
              <a:lnSpc>
                <a:spcPct val="100000"/>
              </a:lnSpc>
              <a:spcBef>
                <a:spcPts val="0"/>
              </a:spcBef>
              <a:spcAft>
                <a:spcPts val="0"/>
              </a:spcAft>
              <a:buClr>
                <a:srgbClr val="000000"/>
              </a:buClr>
              <a:buSzPts val="2484"/>
              <a:buFont typeface="Arial"/>
              <a:buNone/>
            </a:pPr>
            <a:r>
              <a:rPr b="1" i="0" lang="en" sz="2484" u="none" cap="none" strike="noStrike">
                <a:solidFill>
                  <a:schemeClr val="dk1"/>
                </a:solidFill>
                <a:latin typeface="Calibri"/>
                <a:ea typeface="Calibri"/>
                <a:cs typeface="Calibri"/>
                <a:sym typeface="Calibri"/>
              </a:rPr>
              <a:t>Operational </a:t>
            </a:r>
            <a:endParaRPr b="0" i="0" sz="1012" u="none" cap="none" strike="noStrike">
              <a:solidFill>
                <a:srgbClr val="000000"/>
              </a:solidFill>
              <a:latin typeface="Arial"/>
              <a:ea typeface="Arial"/>
              <a:cs typeface="Arial"/>
              <a:sym typeface="Arial"/>
            </a:endParaRPr>
          </a:p>
        </p:txBody>
      </p:sp>
      <p:sp>
        <p:nvSpPr>
          <p:cNvPr id="573" name="Google Shape;573;p39"/>
          <p:cNvSpPr txBox="1"/>
          <p:nvPr/>
        </p:nvSpPr>
        <p:spPr>
          <a:xfrm>
            <a:off x="5486400" y="914400"/>
            <a:ext cx="2862600" cy="446100"/>
          </a:xfrm>
          <a:prstGeom prst="rect">
            <a:avLst/>
          </a:prstGeom>
          <a:solidFill>
            <a:schemeClr val="lt1"/>
          </a:solidFill>
          <a:ln>
            <a:noFill/>
          </a:ln>
        </p:spPr>
        <p:txBody>
          <a:bodyPr anchorCtr="0" anchor="t" bIns="31525" lIns="63100" spcFirstLastPara="1" rIns="63100" wrap="square" tIns="31525">
            <a:spAutoFit/>
          </a:bodyPr>
          <a:lstStyle/>
          <a:p>
            <a:pPr indent="0" lvl="0" marL="0" marR="0" rtl="0" algn="l">
              <a:lnSpc>
                <a:spcPct val="100000"/>
              </a:lnSpc>
              <a:spcBef>
                <a:spcPts val="0"/>
              </a:spcBef>
              <a:spcAft>
                <a:spcPts val="0"/>
              </a:spcAft>
              <a:buClr>
                <a:srgbClr val="000000"/>
              </a:buClr>
              <a:buSzPts val="2484"/>
              <a:buFont typeface="Arial"/>
              <a:buNone/>
            </a:pPr>
            <a:r>
              <a:rPr b="1" i="0" lang="en" sz="2484" u="none" cap="none" strike="noStrike">
                <a:solidFill>
                  <a:schemeClr val="dk1"/>
                </a:solidFill>
                <a:latin typeface="Calibri"/>
                <a:ea typeface="Calibri"/>
                <a:cs typeface="Calibri"/>
                <a:sym typeface="Calibri"/>
              </a:rPr>
              <a:t>Conditional Intensity</a:t>
            </a:r>
            <a:endParaRPr b="0" i="0" sz="1012" u="none" cap="none" strike="noStrike">
              <a:solidFill>
                <a:srgbClr val="000000"/>
              </a:solidFill>
              <a:latin typeface="Arial"/>
              <a:ea typeface="Arial"/>
              <a:cs typeface="Arial"/>
              <a:sym typeface="Arial"/>
            </a:endParaRPr>
          </a:p>
        </p:txBody>
      </p:sp>
      <p:pic>
        <p:nvPicPr>
          <p:cNvPr id="574" name="Google Shape;574;p39" title="day1_torn_202504022000.png"/>
          <p:cNvPicPr preferRelativeResize="0"/>
          <p:nvPr/>
        </p:nvPicPr>
        <p:blipFill>
          <a:blip r:embed="rId6">
            <a:alphaModFix/>
          </a:blip>
          <a:stretch>
            <a:fillRect/>
          </a:stretch>
        </p:blipFill>
        <p:spPr>
          <a:xfrm>
            <a:off x="4571991" y="1426464"/>
            <a:ext cx="4535422" cy="3051612"/>
          </a:xfrm>
          <a:prstGeom prst="rect">
            <a:avLst/>
          </a:prstGeom>
          <a:noFill/>
          <a:ln>
            <a:noFill/>
          </a:ln>
        </p:spPr>
      </p:pic>
      <p:pic>
        <p:nvPicPr>
          <p:cNvPr id="575" name="Google Shape;575;p39"/>
          <p:cNvPicPr preferRelativeResize="0"/>
          <p:nvPr/>
        </p:nvPicPr>
        <p:blipFill>
          <a:blip r:embed="rId7">
            <a:alphaModFix/>
          </a:blip>
          <a:stretch>
            <a:fillRect/>
          </a:stretch>
        </p:blipFill>
        <p:spPr>
          <a:xfrm>
            <a:off x="16891" y="1426464"/>
            <a:ext cx="4535424" cy="3054096"/>
          </a:xfrm>
          <a:prstGeom prst="rect">
            <a:avLst/>
          </a:prstGeom>
          <a:noFill/>
          <a:ln>
            <a:noFill/>
          </a:ln>
        </p:spPr>
      </p:pic>
      <p:cxnSp>
        <p:nvCxnSpPr>
          <p:cNvPr id="576" name="Google Shape;576;p39"/>
          <p:cNvCxnSpPr/>
          <p:nvPr/>
        </p:nvCxnSpPr>
        <p:spPr>
          <a:xfrm flipH="1" rot="10800000">
            <a:off x="7334558" y="3189414"/>
            <a:ext cx="110100" cy="59100"/>
          </a:xfrm>
          <a:prstGeom prst="straightConnector1">
            <a:avLst/>
          </a:prstGeom>
          <a:noFill/>
          <a:ln cap="flat" cmpd="sng" w="38100">
            <a:solidFill>
              <a:srgbClr val="00FF00"/>
            </a:solidFill>
            <a:prstDash val="solid"/>
            <a:round/>
            <a:headEnd len="med" w="med" type="none"/>
            <a:tailEnd len="med" w="med" type="none"/>
          </a:ln>
          <a:effectLst>
            <a:outerShdw blurRad="57150" rotWithShape="0" algn="bl" dir="5400000" dist="19050">
              <a:srgbClr val="000000">
                <a:alpha val="50000"/>
              </a:srgbClr>
            </a:outerShdw>
          </a:effectLst>
        </p:spPr>
      </p:cxnSp>
      <p:cxnSp>
        <p:nvCxnSpPr>
          <p:cNvPr id="577" name="Google Shape;577;p39"/>
          <p:cNvCxnSpPr/>
          <p:nvPr/>
        </p:nvCxnSpPr>
        <p:spPr>
          <a:xfrm flipH="1" rot="10800000">
            <a:off x="7427740" y="3248757"/>
            <a:ext cx="110100" cy="59100"/>
          </a:xfrm>
          <a:prstGeom prst="straightConnector1">
            <a:avLst/>
          </a:prstGeom>
          <a:noFill/>
          <a:ln cap="flat" cmpd="sng" w="38100">
            <a:solidFill>
              <a:srgbClr val="00FF00"/>
            </a:solidFill>
            <a:prstDash val="solid"/>
            <a:round/>
            <a:headEnd len="med" w="med" type="none"/>
            <a:tailEnd len="med" w="med" type="none"/>
          </a:ln>
          <a:effectLst>
            <a:outerShdw blurRad="57150" rotWithShape="0" algn="bl" dir="5400000" dist="19050">
              <a:srgbClr val="000000">
                <a:alpha val="50000"/>
              </a:srgbClr>
            </a:outerShdw>
          </a:effectLst>
        </p:spPr>
      </p:cxnSp>
      <p:cxnSp>
        <p:nvCxnSpPr>
          <p:cNvPr id="578" name="Google Shape;578;p39"/>
          <p:cNvCxnSpPr/>
          <p:nvPr/>
        </p:nvCxnSpPr>
        <p:spPr>
          <a:xfrm flipH="1" rot="10800000">
            <a:off x="7292275" y="2986575"/>
            <a:ext cx="93300" cy="126600"/>
          </a:xfrm>
          <a:prstGeom prst="straightConnector1">
            <a:avLst/>
          </a:prstGeom>
          <a:noFill/>
          <a:ln cap="flat" cmpd="sng" w="38100">
            <a:solidFill>
              <a:srgbClr val="00FF00"/>
            </a:solidFill>
            <a:prstDash val="solid"/>
            <a:round/>
            <a:headEnd len="med" w="med" type="none"/>
            <a:tailEnd len="med" w="med" type="none"/>
          </a:ln>
          <a:effectLst>
            <a:outerShdw blurRad="57150" rotWithShape="0" algn="bl" dir="5400000" dist="19050">
              <a:srgbClr val="000000">
                <a:alpha val="50000"/>
              </a:srgbClr>
            </a:outerShdw>
          </a:effectLst>
        </p:spPr>
      </p:cxnSp>
      <p:cxnSp>
        <p:nvCxnSpPr>
          <p:cNvPr id="579" name="Google Shape;579;p39"/>
          <p:cNvCxnSpPr/>
          <p:nvPr/>
        </p:nvCxnSpPr>
        <p:spPr>
          <a:xfrm flipH="1" rot="10800000">
            <a:off x="7376923" y="3317067"/>
            <a:ext cx="110100" cy="59100"/>
          </a:xfrm>
          <a:prstGeom prst="straightConnector1">
            <a:avLst/>
          </a:prstGeom>
          <a:noFill/>
          <a:ln cap="flat" cmpd="sng" w="38100">
            <a:solidFill>
              <a:srgbClr val="00FF00"/>
            </a:solidFill>
            <a:prstDash val="solid"/>
            <a:round/>
            <a:headEnd len="med" w="med" type="none"/>
            <a:tailEnd len="med" w="med" type="none"/>
          </a:ln>
          <a:effectLst>
            <a:outerShdw blurRad="57150" rotWithShape="0" algn="bl" dir="5400000" dist="19050">
              <a:srgbClr val="000000">
                <a:alpha val="50000"/>
              </a:srgbClr>
            </a:outerShdw>
          </a:effectLst>
        </p:spPr>
      </p:cxnSp>
      <p:cxnSp>
        <p:nvCxnSpPr>
          <p:cNvPr id="580" name="Google Shape;580;p39"/>
          <p:cNvCxnSpPr/>
          <p:nvPr/>
        </p:nvCxnSpPr>
        <p:spPr>
          <a:xfrm flipH="1" rot="10800000">
            <a:off x="7459248" y="3273257"/>
            <a:ext cx="110100" cy="59100"/>
          </a:xfrm>
          <a:prstGeom prst="straightConnector1">
            <a:avLst/>
          </a:prstGeom>
          <a:noFill/>
          <a:ln cap="flat" cmpd="sng" w="38100">
            <a:solidFill>
              <a:srgbClr val="00FF00"/>
            </a:solidFill>
            <a:prstDash val="solid"/>
            <a:round/>
            <a:headEnd len="med" w="med" type="none"/>
            <a:tailEnd len="med" w="med" type="none"/>
          </a:ln>
          <a:effectLst>
            <a:outerShdw blurRad="57150" rotWithShape="0" algn="bl" dir="5400000" dist="19050">
              <a:srgbClr val="000000">
                <a:alpha val="50000"/>
              </a:srgbClr>
            </a:outerShdw>
          </a:effectLst>
        </p:spPr>
      </p:cxnSp>
      <p:cxnSp>
        <p:nvCxnSpPr>
          <p:cNvPr id="581" name="Google Shape;581;p39"/>
          <p:cNvCxnSpPr/>
          <p:nvPr/>
        </p:nvCxnSpPr>
        <p:spPr>
          <a:xfrm flipH="1" rot="10800000">
            <a:off x="7646686" y="2942140"/>
            <a:ext cx="110100" cy="59100"/>
          </a:xfrm>
          <a:prstGeom prst="straightConnector1">
            <a:avLst/>
          </a:prstGeom>
          <a:noFill/>
          <a:ln cap="flat" cmpd="sng" w="38100">
            <a:solidFill>
              <a:srgbClr val="00FF00"/>
            </a:solidFill>
            <a:prstDash val="solid"/>
            <a:round/>
            <a:headEnd len="med" w="med" type="none"/>
            <a:tailEnd len="med" w="med" type="none"/>
          </a:ln>
          <a:effectLst>
            <a:outerShdw blurRad="57150" rotWithShape="0" algn="bl" dir="5400000" dist="19050">
              <a:srgbClr val="000000">
                <a:alpha val="50000"/>
              </a:srgbClr>
            </a:outerShdw>
          </a:effectLst>
        </p:spPr>
      </p:cxnSp>
      <p:sp>
        <p:nvSpPr>
          <p:cNvPr id="582" name="Google Shape;582;p39"/>
          <p:cNvSpPr txBox="1"/>
          <p:nvPr/>
        </p:nvSpPr>
        <p:spPr>
          <a:xfrm>
            <a:off x="4572000" y="4406475"/>
            <a:ext cx="4535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b="1" lang="en" sz="1600">
                <a:solidFill>
                  <a:schemeClr val="lt1"/>
                </a:solidFill>
                <a:latin typeface="Roboto"/>
                <a:ea typeface="Roboto"/>
                <a:cs typeface="Roboto"/>
                <a:sym typeface="Roboto"/>
              </a:rPr>
              <a:t>EF2 (In 5% or 2%)</a:t>
            </a:r>
            <a:r>
              <a:rPr b="1" lang="en" sz="1600">
                <a:solidFill>
                  <a:srgbClr val="FFFF00"/>
                </a:solidFill>
                <a:latin typeface="Roboto"/>
                <a:ea typeface="Roboto"/>
                <a:cs typeface="Roboto"/>
                <a:sym typeface="Roboto"/>
              </a:rPr>
              <a:t> </a:t>
            </a:r>
            <a:r>
              <a:rPr b="1" lang="en" sz="1600">
                <a:solidFill>
                  <a:srgbClr val="00FF00"/>
                </a:solidFill>
                <a:latin typeface="Roboto"/>
                <a:ea typeface="Roboto"/>
                <a:cs typeface="Roboto"/>
                <a:sym typeface="Roboto"/>
              </a:rPr>
              <a:t>                 EF3</a:t>
            </a:r>
            <a:r>
              <a:rPr b="1" lang="en" sz="1600">
                <a:solidFill>
                  <a:srgbClr val="3AFFF4"/>
                </a:solidFill>
                <a:latin typeface="Roboto"/>
                <a:ea typeface="Roboto"/>
                <a:cs typeface="Roboto"/>
                <a:sym typeface="Roboto"/>
              </a:rPr>
              <a:t>                  EF4+</a:t>
            </a:r>
            <a:endParaRPr b="1">
              <a:solidFill>
                <a:srgbClr val="3AFFF4"/>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586" name="Shape 586"/>
        <p:cNvGrpSpPr/>
        <p:nvPr/>
      </p:nvGrpSpPr>
      <p:grpSpPr>
        <a:xfrm>
          <a:off x="0" y="0"/>
          <a:ext cx="0" cy="0"/>
          <a:chOff x="0" y="0"/>
          <a:chExt cx="0" cy="0"/>
        </a:xfrm>
      </p:grpSpPr>
      <p:pic>
        <p:nvPicPr>
          <p:cNvPr id="587" name="Google Shape;587;p40" title="US-StormPredictionCenter-Logo.svg (2).png"/>
          <p:cNvPicPr preferRelativeResize="0"/>
          <p:nvPr/>
        </p:nvPicPr>
        <p:blipFill>
          <a:blip r:embed="rId3">
            <a:alphaModFix amt="15000"/>
          </a:blip>
          <a:stretch>
            <a:fillRect/>
          </a:stretch>
        </p:blipFill>
        <p:spPr>
          <a:xfrm>
            <a:off x="0" y="396240"/>
            <a:ext cx="9144000" cy="4351020"/>
          </a:xfrm>
          <a:prstGeom prst="rect">
            <a:avLst/>
          </a:prstGeom>
          <a:noFill/>
          <a:ln>
            <a:noFill/>
          </a:ln>
        </p:spPr>
      </p:pic>
      <p:pic>
        <p:nvPicPr>
          <p:cNvPr id="588" name="Google Shape;588;p40"/>
          <p:cNvPicPr preferRelativeResize="0"/>
          <p:nvPr/>
        </p:nvPicPr>
        <p:blipFill rotWithShape="1">
          <a:blip r:embed="rId4">
            <a:alphaModFix/>
          </a:blip>
          <a:srcRect b="14408" l="8517" r="0" t="17817"/>
          <a:stretch/>
        </p:blipFill>
        <p:spPr>
          <a:xfrm>
            <a:off x="8391769" y="4788155"/>
            <a:ext cx="735237" cy="338425"/>
          </a:xfrm>
          <a:prstGeom prst="rect">
            <a:avLst/>
          </a:prstGeom>
          <a:noFill/>
          <a:ln>
            <a:noFill/>
          </a:ln>
        </p:spPr>
      </p:pic>
      <p:pic>
        <p:nvPicPr>
          <p:cNvPr id="589" name="Google Shape;589;p40" title="NOAANWSLogos.png"/>
          <p:cNvPicPr preferRelativeResize="0"/>
          <p:nvPr/>
        </p:nvPicPr>
        <p:blipFill>
          <a:blip r:embed="rId5">
            <a:alphaModFix/>
          </a:blip>
          <a:stretch>
            <a:fillRect/>
          </a:stretch>
        </p:blipFill>
        <p:spPr>
          <a:xfrm>
            <a:off x="16912" y="4788156"/>
            <a:ext cx="676824" cy="338425"/>
          </a:xfrm>
          <a:prstGeom prst="rect">
            <a:avLst/>
          </a:prstGeom>
          <a:noFill/>
          <a:ln>
            <a:noFill/>
          </a:ln>
        </p:spPr>
      </p:pic>
      <p:cxnSp>
        <p:nvCxnSpPr>
          <p:cNvPr id="590" name="Google Shape;590;p40"/>
          <p:cNvCxnSpPr/>
          <p:nvPr/>
        </p:nvCxnSpPr>
        <p:spPr>
          <a:xfrm>
            <a:off x="0" y="4745900"/>
            <a:ext cx="9170400" cy="0"/>
          </a:xfrm>
          <a:prstGeom prst="straightConnector1">
            <a:avLst/>
          </a:prstGeom>
          <a:noFill/>
          <a:ln cap="flat" cmpd="sng" w="9525">
            <a:solidFill>
              <a:srgbClr val="DBDFE4"/>
            </a:solidFill>
            <a:prstDash val="solid"/>
            <a:round/>
            <a:headEnd len="med" w="med" type="none"/>
            <a:tailEnd len="med" w="med" type="none"/>
          </a:ln>
        </p:spPr>
      </p:cxnSp>
      <p:sp>
        <p:nvSpPr>
          <p:cNvPr id="591" name="Google Shape;591;p40"/>
          <p:cNvSpPr txBox="1"/>
          <p:nvPr>
            <p:ph idx="12" type="sldNum"/>
          </p:nvPr>
        </p:nvSpPr>
        <p:spPr>
          <a:xfrm>
            <a:off x="4310859" y="4745892"/>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400">
                <a:solidFill>
                  <a:srgbClr val="9CA3AF"/>
                </a:solidFill>
              </a:rPr>
              <a:t>‹#›</a:t>
            </a:fld>
            <a:endParaRPr b="1" sz="1400">
              <a:solidFill>
                <a:srgbClr val="9CA3AF"/>
              </a:solidFill>
            </a:endParaRPr>
          </a:p>
        </p:txBody>
      </p:sp>
      <p:sp>
        <p:nvSpPr>
          <p:cNvPr id="592" name="Google Shape;592;p40"/>
          <p:cNvSpPr txBox="1"/>
          <p:nvPr/>
        </p:nvSpPr>
        <p:spPr>
          <a:xfrm>
            <a:off x="10022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Storm Prediction Center</a:t>
            </a:r>
            <a:endParaRPr/>
          </a:p>
        </p:txBody>
      </p:sp>
      <p:sp>
        <p:nvSpPr>
          <p:cNvPr id="593" name="Google Shape;593;p40"/>
          <p:cNvSpPr txBox="1"/>
          <p:nvPr/>
        </p:nvSpPr>
        <p:spPr>
          <a:xfrm>
            <a:off x="51680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Norman, OK</a:t>
            </a:r>
            <a:endParaRPr/>
          </a:p>
        </p:txBody>
      </p:sp>
      <p:sp>
        <p:nvSpPr>
          <p:cNvPr id="594" name="Google Shape;594;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95" name="Google Shape;595;p40"/>
          <p:cNvSpPr txBox="1"/>
          <p:nvPr>
            <p:ph type="ctrTitle"/>
          </p:nvPr>
        </p:nvSpPr>
        <p:spPr>
          <a:xfrm>
            <a:off x="-75" y="-33851"/>
            <a:ext cx="9144000" cy="1082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21874"/>
              <a:buNone/>
            </a:pPr>
            <a:r>
              <a:rPr lang="en" sz="4266">
                <a:solidFill>
                  <a:srgbClr val="F5F5F5"/>
                </a:solidFill>
                <a:latin typeface="Roboto"/>
                <a:ea typeface="Roboto"/>
                <a:cs typeface="Roboto"/>
                <a:sym typeface="Roboto"/>
              </a:rPr>
              <a:t>16 May</a:t>
            </a:r>
            <a:r>
              <a:rPr lang="en" sz="4266">
                <a:solidFill>
                  <a:srgbClr val="F5F5F5"/>
                </a:solidFill>
                <a:latin typeface="Roboto"/>
                <a:ea typeface="Roboto"/>
                <a:cs typeface="Roboto"/>
                <a:sym typeface="Roboto"/>
              </a:rPr>
              <a:t> 2025 - Tornado Outlook</a:t>
            </a:r>
            <a:endParaRPr sz="4266">
              <a:solidFill>
                <a:srgbClr val="F5F5F5"/>
              </a:solidFill>
              <a:latin typeface="Roboto"/>
              <a:ea typeface="Roboto"/>
              <a:cs typeface="Roboto"/>
              <a:sym typeface="Roboto"/>
            </a:endParaRPr>
          </a:p>
          <a:p>
            <a:pPr indent="0" lvl="0" marL="0" rtl="0" algn="l">
              <a:spcBef>
                <a:spcPts val="0"/>
              </a:spcBef>
              <a:spcAft>
                <a:spcPts val="0"/>
              </a:spcAft>
              <a:buSzPct val="195815"/>
              <a:buNone/>
            </a:pPr>
            <a:r>
              <a:t/>
            </a:r>
            <a:endParaRPr sz="2655">
              <a:solidFill>
                <a:srgbClr val="20B2AA"/>
              </a:solidFill>
            </a:endParaRPr>
          </a:p>
        </p:txBody>
      </p:sp>
      <p:sp>
        <p:nvSpPr>
          <p:cNvPr id="596" name="Google Shape;596;p40"/>
          <p:cNvSpPr txBox="1"/>
          <p:nvPr/>
        </p:nvSpPr>
        <p:spPr>
          <a:xfrm>
            <a:off x="1097280" y="914400"/>
            <a:ext cx="2520900" cy="445500"/>
          </a:xfrm>
          <a:prstGeom prst="rect">
            <a:avLst/>
          </a:prstGeom>
          <a:solidFill>
            <a:schemeClr val="lt1"/>
          </a:solidFill>
          <a:ln>
            <a:noFill/>
          </a:ln>
        </p:spPr>
        <p:txBody>
          <a:bodyPr anchorCtr="0" anchor="t" bIns="31500" lIns="63000" spcFirstLastPara="1" rIns="63000" wrap="square" tIns="31500">
            <a:spAutoFit/>
          </a:bodyPr>
          <a:lstStyle/>
          <a:p>
            <a:pPr indent="0" lvl="0" marL="0" marR="0" rtl="0" algn="ctr">
              <a:lnSpc>
                <a:spcPct val="100000"/>
              </a:lnSpc>
              <a:spcBef>
                <a:spcPts val="0"/>
              </a:spcBef>
              <a:spcAft>
                <a:spcPts val="0"/>
              </a:spcAft>
              <a:buClr>
                <a:srgbClr val="000000"/>
              </a:buClr>
              <a:buSzPts val="2480"/>
              <a:buFont typeface="Arial"/>
              <a:buNone/>
            </a:pPr>
            <a:r>
              <a:rPr b="1" i="0" lang="en" sz="2480" u="none" cap="none" strike="noStrike">
                <a:solidFill>
                  <a:schemeClr val="dk1"/>
                </a:solidFill>
                <a:latin typeface="Calibri"/>
                <a:ea typeface="Calibri"/>
                <a:cs typeface="Calibri"/>
                <a:sym typeface="Calibri"/>
              </a:rPr>
              <a:t>Operational </a:t>
            </a:r>
            <a:endParaRPr b="0" i="0" sz="1010" u="none" cap="none" strike="noStrike">
              <a:solidFill>
                <a:srgbClr val="000000"/>
              </a:solidFill>
              <a:latin typeface="Arial"/>
              <a:ea typeface="Arial"/>
              <a:cs typeface="Arial"/>
              <a:sym typeface="Arial"/>
            </a:endParaRPr>
          </a:p>
        </p:txBody>
      </p:sp>
      <p:sp>
        <p:nvSpPr>
          <p:cNvPr id="597" name="Google Shape;597;p40"/>
          <p:cNvSpPr txBox="1"/>
          <p:nvPr/>
        </p:nvSpPr>
        <p:spPr>
          <a:xfrm>
            <a:off x="5486400" y="914400"/>
            <a:ext cx="2862000" cy="448200"/>
          </a:xfrm>
          <a:prstGeom prst="rect">
            <a:avLst/>
          </a:prstGeom>
          <a:solidFill>
            <a:schemeClr val="lt1"/>
          </a:solidFill>
          <a:ln>
            <a:noFill/>
          </a:ln>
        </p:spPr>
        <p:txBody>
          <a:bodyPr anchorCtr="0" anchor="t" bIns="31500" lIns="63000" spcFirstLastPara="1" rIns="63000" wrap="square" tIns="31500">
            <a:noAutofit/>
          </a:bodyPr>
          <a:lstStyle/>
          <a:p>
            <a:pPr indent="0" lvl="0" marL="0" marR="0" rtl="0" algn="l">
              <a:lnSpc>
                <a:spcPct val="100000"/>
              </a:lnSpc>
              <a:spcBef>
                <a:spcPts val="0"/>
              </a:spcBef>
              <a:spcAft>
                <a:spcPts val="0"/>
              </a:spcAft>
              <a:buClr>
                <a:srgbClr val="000000"/>
              </a:buClr>
              <a:buSzPts val="2480"/>
              <a:buFont typeface="Arial"/>
              <a:buNone/>
            </a:pPr>
            <a:r>
              <a:rPr b="1" i="0" lang="en" sz="2480" u="none" cap="none" strike="noStrike">
                <a:solidFill>
                  <a:schemeClr val="dk1"/>
                </a:solidFill>
                <a:latin typeface="Calibri"/>
                <a:ea typeface="Calibri"/>
                <a:cs typeface="Calibri"/>
                <a:sym typeface="Calibri"/>
              </a:rPr>
              <a:t>Conditional Intensity</a:t>
            </a:r>
            <a:endParaRPr b="0" i="0" sz="1010" u="none" cap="none" strike="noStrike">
              <a:solidFill>
                <a:srgbClr val="000000"/>
              </a:solidFill>
              <a:latin typeface="Arial"/>
              <a:ea typeface="Arial"/>
              <a:cs typeface="Arial"/>
              <a:sym typeface="Arial"/>
            </a:endParaRPr>
          </a:p>
        </p:txBody>
      </p:sp>
      <p:pic>
        <p:nvPicPr>
          <p:cNvPr id="598" name="Google Shape;598;p40" title="day1_torn_202505161630.png"/>
          <p:cNvPicPr preferRelativeResize="0"/>
          <p:nvPr/>
        </p:nvPicPr>
        <p:blipFill>
          <a:blip r:embed="rId6">
            <a:alphaModFix/>
          </a:blip>
          <a:stretch>
            <a:fillRect/>
          </a:stretch>
        </p:blipFill>
        <p:spPr>
          <a:xfrm>
            <a:off x="4572000" y="1426464"/>
            <a:ext cx="4535422" cy="3054096"/>
          </a:xfrm>
          <a:prstGeom prst="rect">
            <a:avLst/>
          </a:prstGeom>
          <a:noFill/>
          <a:ln>
            <a:noFill/>
          </a:ln>
        </p:spPr>
      </p:pic>
      <p:pic>
        <p:nvPicPr>
          <p:cNvPr id="599" name="Google Shape;599;p40"/>
          <p:cNvPicPr preferRelativeResize="0"/>
          <p:nvPr/>
        </p:nvPicPr>
        <p:blipFill>
          <a:blip r:embed="rId7">
            <a:alphaModFix/>
          </a:blip>
          <a:stretch>
            <a:fillRect/>
          </a:stretch>
        </p:blipFill>
        <p:spPr>
          <a:xfrm>
            <a:off x="16900" y="1426464"/>
            <a:ext cx="4535424" cy="3054096"/>
          </a:xfrm>
          <a:prstGeom prst="rect">
            <a:avLst/>
          </a:prstGeom>
          <a:noFill/>
          <a:ln>
            <a:noFill/>
          </a:ln>
        </p:spPr>
      </p:pic>
      <p:cxnSp>
        <p:nvCxnSpPr>
          <p:cNvPr id="600" name="Google Shape;600;p40"/>
          <p:cNvCxnSpPr/>
          <p:nvPr/>
        </p:nvCxnSpPr>
        <p:spPr>
          <a:xfrm>
            <a:off x="7436075" y="3020102"/>
            <a:ext cx="118500" cy="0"/>
          </a:xfrm>
          <a:prstGeom prst="straightConnector1">
            <a:avLst/>
          </a:prstGeom>
          <a:noFill/>
          <a:ln cap="flat" cmpd="sng" w="38100">
            <a:solidFill>
              <a:srgbClr val="3AFFF4"/>
            </a:solidFill>
            <a:prstDash val="solid"/>
            <a:round/>
            <a:headEnd len="med" w="med" type="none"/>
            <a:tailEnd len="med" w="med" type="none"/>
          </a:ln>
          <a:effectLst>
            <a:outerShdw blurRad="57150" rotWithShape="0" algn="bl" dir="5400000" dist="19050">
              <a:srgbClr val="000000">
                <a:alpha val="50000"/>
              </a:srgbClr>
            </a:outerShdw>
          </a:effectLst>
        </p:spPr>
      </p:cxnSp>
      <p:cxnSp>
        <p:nvCxnSpPr>
          <p:cNvPr id="601" name="Google Shape;601;p40"/>
          <p:cNvCxnSpPr/>
          <p:nvPr/>
        </p:nvCxnSpPr>
        <p:spPr>
          <a:xfrm>
            <a:off x="7740749" y="3062526"/>
            <a:ext cx="126900" cy="0"/>
          </a:xfrm>
          <a:prstGeom prst="straightConnector1">
            <a:avLst/>
          </a:prstGeom>
          <a:noFill/>
          <a:ln cap="flat" cmpd="sng" w="38100">
            <a:solidFill>
              <a:srgbClr val="3AFFF4"/>
            </a:solidFill>
            <a:prstDash val="solid"/>
            <a:round/>
            <a:headEnd len="med" w="med" type="none"/>
            <a:tailEnd len="med" w="med" type="none"/>
          </a:ln>
          <a:effectLst>
            <a:outerShdw blurRad="57150" rotWithShape="0" algn="bl" dir="5400000" dist="19050">
              <a:srgbClr val="000000">
                <a:alpha val="50000"/>
              </a:srgbClr>
            </a:outerShdw>
          </a:effectLst>
        </p:spPr>
      </p:cxnSp>
      <p:cxnSp>
        <p:nvCxnSpPr>
          <p:cNvPr id="602" name="Google Shape;602;p40"/>
          <p:cNvCxnSpPr/>
          <p:nvPr/>
        </p:nvCxnSpPr>
        <p:spPr>
          <a:xfrm flipH="1" rot="10800000">
            <a:off x="7402236" y="3096315"/>
            <a:ext cx="93300" cy="8400"/>
          </a:xfrm>
          <a:prstGeom prst="straightConnector1">
            <a:avLst/>
          </a:prstGeom>
          <a:noFill/>
          <a:ln cap="flat" cmpd="sng" w="38100">
            <a:solidFill>
              <a:srgbClr val="00FF00"/>
            </a:solidFill>
            <a:prstDash val="solid"/>
            <a:round/>
            <a:headEnd len="med" w="med" type="none"/>
            <a:tailEnd len="med" w="med" type="none"/>
          </a:ln>
          <a:effectLst>
            <a:outerShdw blurRad="57150" rotWithShape="0" algn="bl" dir="5400000" dist="19050">
              <a:srgbClr val="000000">
                <a:alpha val="50000"/>
              </a:srgbClr>
            </a:outerShdw>
          </a:effectLst>
        </p:spPr>
      </p:cxnSp>
      <p:sp>
        <p:nvSpPr>
          <p:cNvPr id="603" name="Google Shape;603;p40"/>
          <p:cNvSpPr txBox="1"/>
          <p:nvPr/>
        </p:nvSpPr>
        <p:spPr>
          <a:xfrm>
            <a:off x="4572000" y="4406475"/>
            <a:ext cx="4535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b="1" lang="en" sz="1600">
                <a:solidFill>
                  <a:schemeClr val="lt1"/>
                </a:solidFill>
                <a:latin typeface="Roboto"/>
                <a:ea typeface="Roboto"/>
                <a:cs typeface="Roboto"/>
                <a:sym typeface="Roboto"/>
              </a:rPr>
              <a:t>EF2 (In 5% or 2%)</a:t>
            </a:r>
            <a:r>
              <a:rPr b="1" lang="en" sz="1600">
                <a:solidFill>
                  <a:srgbClr val="FFFF00"/>
                </a:solidFill>
                <a:latin typeface="Roboto"/>
                <a:ea typeface="Roboto"/>
                <a:cs typeface="Roboto"/>
                <a:sym typeface="Roboto"/>
              </a:rPr>
              <a:t> </a:t>
            </a:r>
            <a:r>
              <a:rPr b="1" lang="en" sz="1600">
                <a:solidFill>
                  <a:srgbClr val="00FF00"/>
                </a:solidFill>
                <a:latin typeface="Roboto"/>
                <a:ea typeface="Roboto"/>
                <a:cs typeface="Roboto"/>
                <a:sym typeface="Roboto"/>
              </a:rPr>
              <a:t>                 EF3</a:t>
            </a:r>
            <a:r>
              <a:rPr b="1" lang="en" sz="1600">
                <a:solidFill>
                  <a:srgbClr val="3AFFF4"/>
                </a:solidFill>
                <a:latin typeface="Roboto"/>
                <a:ea typeface="Roboto"/>
                <a:cs typeface="Roboto"/>
                <a:sym typeface="Roboto"/>
              </a:rPr>
              <a:t>                  EF4+</a:t>
            </a:r>
            <a:endParaRPr b="1">
              <a:solidFill>
                <a:srgbClr val="3AFFF4"/>
              </a:solidFill>
            </a:endParaRPr>
          </a:p>
        </p:txBody>
      </p:sp>
      <p:cxnSp>
        <p:nvCxnSpPr>
          <p:cNvPr id="604" name="Google Shape;604;p40"/>
          <p:cNvCxnSpPr/>
          <p:nvPr/>
        </p:nvCxnSpPr>
        <p:spPr>
          <a:xfrm flipH="1" rot="10800000">
            <a:off x="7561644" y="3003453"/>
            <a:ext cx="93300" cy="8400"/>
          </a:xfrm>
          <a:prstGeom prst="straightConnector1">
            <a:avLst/>
          </a:prstGeom>
          <a:noFill/>
          <a:ln cap="flat" cmpd="sng" w="38100">
            <a:solidFill>
              <a:srgbClr val="00FF00"/>
            </a:solidFill>
            <a:prstDash val="solid"/>
            <a:round/>
            <a:headEnd len="med" w="med" type="none"/>
            <a:tailEnd len="med" w="med" type="none"/>
          </a:ln>
          <a:effectLst>
            <a:outerShdw blurRad="57150" rotWithShape="0" algn="bl" dir="5400000" dist="19050">
              <a:srgbClr val="000000">
                <a:alpha val="50000"/>
              </a:srgbClr>
            </a:outerShdw>
          </a:effectLst>
        </p:spPr>
      </p:cxnSp>
      <p:cxnSp>
        <p:nvCxnSpPr>
          <p:cNvPr id="605" name="Google Shape;605;p40"/>
          <p:cNvCxnSpPr/>
          <p:nvPr/>
        </p:nvCxnSpPr>
        <p:spPr>
          <a:xfrm flipH="1" rot="10800000">
            <a:off x="7307609" y="2894136"/>
            <a:ext cx="120300" cy="66900"/>
          </a:xfrm>
          <a:prstGeom prst="straightConnector1">
            <a:avLst/>
          </a:prstGeom>
          <a:noFill/>
          <a:ln cap="flat" cmpd="sng" w="38100">
            <a:solidFill>
              <a:srgbClr val="00FF00"/>
            </a:solidFill>
            <a:prstDash val="solid"/>
            <a:round/>
            <a:headEnd len="med" w="med" type="none"/>
            <a:tailEnd len="med" w="med" type="none"/>
          </a:ln>
          <a:effectLst>
            <a:outerShdw blurRad="57150" rotWithShape="0" algn="bl" dir="5400000" dist="19050">
              <a:srgbClr val="000000">
                <a:alpha val="50000"/>
              </a:srgbClr>
            </a:outerShdw>
          </a:effectLst>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609" name="Shape 609"/>
        <p:cNvGrpSpPr/>
        <p:nvPr/>
      </p:nvGrpSpPr>
      <p:grpSpPr>
        <a:xfrm>
          <a:off x="0" y="0"/>
          <a:ext cx="0" cy="0"/>
          <a:chOff x="0" y="0"/>
          <a:chExt cx="0" cy="0"/>
        </a:xfrm>
      </p:grpSpPr>
      <p:pic>
        <p:nvPicPr>
          <p:cNvPr id="610" name="Google Shape;610;p41" title="US-StormPredictionCenter-Logo.svg (2).png"/>
          <p:cNvPicPr preferRelativeResize="0"/>
          <p:nvPr/>
        </p:nvPicPr>
        <p:blipFill>
          <a:blip r:embed="rId3">
            <a:alphaModFix amt="15000"/>
          </a:blip>
          <a:stretch>
            <a:fillRect/>
          </a:stretch>
        </p:blipFill>
        <p:spPr>
          <a:xfrm>
            <a:off x="0" y="396240"/>
            <a:ext cx="9144000" cy="4351020"/>
          </a:xfrm>
          <a:prstGeom prst="rect">
            <a:avLst/>
          </a:prstGeom>
          <a:noFill/>
          <a:ln>
            <a:noFill/>
          </a:ln>
        </p:spPr>
      </p:pic>
      <p:pic>
        <p:nvPicPr>
          <p:cNvPr id="611" name="Google Shape;611;p41" title="day1_torn_202506210100.png"/>
          <p:cNvPicPr preferRelativeResize="0"/>
          <p:nvPr/>
        </p:nvPicPr>
        <p:blipFill>
          <a:blip r:embed="rId4">
            <a:alphaModFix/>
          </a:blip>
          <a:stretch>
            <a:fillRect/>
          </a:stretch>
        </p:blipFill>
        <p:spPr>
          <a:xfrm>
            <a:off x="4572000" y="1426464"/>
            <a:ext cx="4535422" cy="3054096"/>
          </a:xfrm>
          <a:prstGeom prst="rect">
            <a:avLst/>
          </a:prstGeom>
          <a:noFill/>
          <a:ln>
            <a:noFill/>
          </a:ln>
        </p:spPr>
      </p:pic>
      <p:pic>
        <p:nvPicPr>
          <p:cNvPr id="612" name="Google Shape;612;p41"/>
          <p:cNvPicPr preferRelativeResize="0"/>
          <p:nvPr/>
        </p:nvPicPr>
        <p:blipFill rotWithShape="1">
          <a:blip r:embed="rId5">
            <a:alphaModFix/>
          </a:blip>
          <a:srcRect b="14408" l="8517" r="0" t="17817"/>
          <a:stretch/>
        </p:blipFill>
        <p:spPr>
          <a:xfrm>
            <a:off x="8391769" y="4788155"/>
            <a:ext cx="735237" cy="338425"/>
          </a:xfrm>
          <a:prstGeom prst="rect">
            <a:avLst/>
          </a:prstGeom>
          <a:noFill/>
          <a:ln>
            <a:noFill/>
          </a:ln>
        </p:spPr>
      </p:pic>
      <p:pic>
        <p:nvPicPr>
          <p:cNvPr id="613" name="Google Shape;613;p41" title="NOAANWSLogos.png"/>
          <p:cNvPicPr preferRelativeResize="0"/>
          <p:nvPr/>
        </p:nvPicPr>
        <p:blipFill>
          <a:blip r:embed="rId6">
            <a:alphaModFix/>
          </a:blip>
          <a:stretch>
            <a:fillRect/>
          </a:stretch>
        </p:blipFill>
        <p:spPr>
          <a:xfrm>
            <a:off x="16912" y="4788156"/>
            <a:ext cx="676824" cy="338425"/>
          </a:xfrm>
          <a:prstGeom prst="rect">
            <a:avLst/>
          </a:prstGeom>
          <a:noFill/>
          <a:ln>
            <a:noFill/>
          </a:ln>
        </p:spPr>
      </p:pic>
      <p:cxnSp>
        <p:nvCxnSpPr>
          <p:cNvPr id="614" name="Google Shape;614;p41"/>
          <p:cNvCxnSpPr/>
          <p:nvPr/>
        </p:nvCxnSpPr>
        <p:spPr>
          <a:xfrm>
            <a:off x="0" y="4745900"/>
            <a:ext cx="9170400" cy="0"/>
          </a:xfrm>
          <a:prstGeom prst="straightConnector1">
            <a:avLst/>
          </a:prstGeom>
          <a:noFill/>
          <a:ln cap="flat" cmpd="sng" w="9525">
            <a:solidFill>
              <a:srgbClr val="DBDFE4"/>
            </a:solidFill>
            <a:prstDash val="solid"/>
            <a:round/>
            <a:headEnd len="med" w="med" type="none"/>
            <a:tailEnd len="med" w="med" type="none"/>
          </a:ln>
        </p:spPr>
      </p:cxnSp>
      <p:sp>
        <p:nvSpPr>
          <p:cNvPr id="615" name="Google Shape;615;p41"/>
          <p:cNvSpPr txBox="1"/>
          <p:nvPr>
            <p:ph idx="12" type="sldNum"/>
          </p:nvPr>
        </p:nvSpPr>
        <p:spPr>
          <a:xfrm>
            <a:off x="4310859" y="4745892"/>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400">
                <a:solidFill>
                  <a:srgbClr val="9CA3AF"/>
                </a:solidFill>
              </a:rPr>
              <a:t>‹#›</a:t>
            </a:fld>
            <a:endParaRPr b="1" sz="1400">
              <a:solidFill>
                <a:srgbClr val="9CA3AF"/>
              </a:solidFill>
            </a:endParaRPr>
          </a:p>
        </p:txBody>
      </p:sp>
      <p:sp>
        <p:nvSpPr>
          <p:cNvPr id="616" name="Google Shape;616;p41"/>
          <p:cNvSpPr txBox="1"/>
          <p:nvPr/>
        </p:nvSpPr>
        <p:spPr>
          <a:xfrm>
            <a:off x="10022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Storm Prediction Center</a:t>
            </a:r>
            <a:endParaRPr/>
          </a:p>
        </p:txBody>
      </p:sp>
      <p:sp>
        <p:nvSpPr>
          <p:cNvPr id="617" name="Google Shape;617;p41"/>
          <p:cNvSpPr txBox="1"/>
          <p:nvPr/>
        </p:nvSpPr>
        <p:spPr>
          <a:xfrm>
            <a:off x="51680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Norman, OK</a:t>
            </a:r>
            <a:endParaRPr/>
          </a:p>
        </p:txBody>
      </p:sp>
      <p:sp>
        <p:nvSpPr>
          <p:cNvPr id="618" name="Google Shape;618;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19" name="Google Shape;619;p41"/>
          <p:cNvSpPr txBox="1"/>
          <p:nvPr>
            <p:ph type="ctrTitle"/>
          </p:nvPr>
        </p:nvSpPr>
        <p:spPr>
          <a:xfrm>
            <a:off x="-75" y="-33851"/>
            <a:ext cx="9144000" cy="1082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21874"/>
              <a:buNone/>
            </a:pPr>
            <a:r>
              <a:rPr lang="en" sz="4266">
                <a:solidFill>
                  <a:srgbClr val="F5F5F5"/>
                </a:solidFill>
                <a:latin typeface="Roboto"/>
                <a:ea typeface="Roboto"/>
                <a:cs typeface="Roboto"/>
                <a:sym typeface="Roboto"/>
              </a:rPr>
              <a:t>20 June 2025 - Tornado Outlook</a:t>
            </a:r>
            <a:endParaRPr sz="4266">
              <a:solidFill>
                <a:srgbClr val="F5F5F5"/>
              </a:solidFill>
              <a:latin typeface="Roboto"/>
              <a:ea typeface="Roboto"/>
              <a:cs typeface="Roboto"/>
              <a:sym typeface="Roboto"/>
            </a:endParaRPr>
          </a:p>
          <a:p>
            <a:pPr indent="0" lvl="0" marL="0" rtl="0" algn="l">
              <a:spcBef>
                <a:spcPts val="0"/>
              </a:spcBef>
              <a:spcAft>
                <a:spcPts val="0"/>
              </a:spcAft>
              <a:buSzPct val="195815"/>
              <a:buNone/>
            </a:pPr>
            <a:r>
              <a:t/>
            </a:r>
            <a:endParaRPr sz="2655">
              <a:solidFill>
                <a:srgbClr val="20B2AA"/>
              </a:solidFill>
            </a:endParaRPr>
          </a:p>
        </p:txBody>
      </p:sp>
      <p:sp>
        <p:nvSpPr>
          <p:cNvPr id="620" name="Google Shape;620;p41"/>
          <p:cNvSpPr txBox="1"/>
          <p:nvPr/>
        </p:nvSpPr>
        <p:spPr>
          <a:xfrm>
            <a:off x="1097280" y="911284"/>
            <a:ext cx="2523600" cy="448200"/>
          </a:xfrm>
          <a:prstGeom prst="rect">
            <a:avLst/>
          </a:prstGeom>
          <a:solidFill>
            <a:schemeClr val="lt1"/>
          </a:solidFill>
          <a:ln>
            <a:noFill/>
          </a:ln>
        </p:spPr>
        <p:txBody>
          <a:bodyPr anchorCtr="0" anchor="t" bIns="30775" lIns="61550" spcFirstLastPara="1" rIns="61550" wrap="square" tIns="30775">
            <a:noAutofit/>
          </a:bodyPr>
          <a:lstStyle/>
          <a:p>
            <a:pPr indent="0" lvl="0" marL="0" marR="0" rtl="0" algn="ctr">
              <a:lnSpc>
                <a:spcPct val="100000"/>
              </a:lnSpc>
              <a:spcBef>
                <a:spcPts val="0"/>
              </a:spcBef>
              <a:spcAft>
                <a:spcPts val="0"/>
              </a:spcAft>
              <a:buClr>
                <a:srgbClr val="000000"/>
              </a:buClr>
              <a:buSzPts val="2423"/>
              <a:buFont typeface="Arial"/>
              <a:buNone/>
            </a:pPr>
            <a:r>
              <a:rPr b="1" i="0" lang="en" sz="2423" u="none" cap="none" strike="noStrike">
                <a:solidFill>
                  <a:schemeClr val="dk1"/>
                </a:solidFill>
                <a:latin typeface="Calibri"/>
                <a:ea typeface="Calibri"/>
                <a:cs typeface="Calibri"/>
                <a:sym typeface="Calibri"/>
              </a:rPr>
              <a:t>Operational </a:t>
            </a:r>
            <a:endParaRPr b="0" i="0" sz="987" u="none" cap="none" strike="noStrike">
              <a:solidFill>
                <a:srgbClr val="000000"/>
              </a:solidFill>
              <a:latin typeface="Arial"/>
              <a:ea typeface="Arial"/>
              <a:cs typeface="Arial"/>
              <a:sym typeface="Arial"/>
            </a:endParaRPr>
          </a:p>
        </p:txBody>
      </p:sp>
      <p:sp>
        <p:nvSpPr>
          <p:cNvPr id="621" name="Google Shape;621;p41"/>
          <p:cNvSpPr txBox="1"/>
          <p:nvPr>
            <p:ph idx="12" type="sldNum"/>
          </p:nvPr>
        </p:nvSpPr>
        <p:spPr>
          <a:xfrm>
            <a:off x="8107229" y="4235810"/>
            <a:ext cx="492600" cy="353400"/>
          </a:xfrm>
          <a:prstGeom prst="rect">
            <a:avLst/>
          </a:prstGeom>
        </p:spPr>
        <p:txBody>
          <a:bodyPr anchorCtr="0" anchor="ctr" bIns="82050" lIns="82050" spcFirstLastPara="1" rIns="82050" wrap="square" tIns="82050">
            <a:normAutofit/>
          </a:bodyPr>
          <a:lstStyle/>
          <a:p>
            <a:pPr indent="0" lvl="0" marL="0" rtl="0" algn="r">
              <a:spcBef>
                <a:spcPts val="0"/>
              </a:spcBef>
              <a:spcAft>
                <a:spcPts val="0"/>
              </a:spcAft>
              <a:buNone/>
            </a:pPr>
            <a:fld id="{00000000-1234-1234-1234-123412341234}" type="slidenum">
              <a:rPr lang="en" sz="897"/>
              <a:t>‹#›</a:t>
            </a:fld>
            <a:endParaRPr sz="897"/>
          </a:p>
        </p:txBody>
      </p:sp>
      <p:pic>
        <p:nvPicPr>
          <p:cNvPr id="622" name="Google Shape;622;p41"/>
          <p:cNvPicPr preferRelativeResize="0"/>
          <p:nvPr/>
        </p:nvPicPr>
        <p:blipFill>
          <a:blip r:embed="rId7">
            <a:alphaModFix/>
          </a:blip>
          <a:stretch>
            <a:fillRect/>
          </a:stretch>
        </p:blipFill>
        <p:spPr>
          <a:xfrm>
            <a:off x="16891" y="1426464"/>
            <a:ext cx="4535424" cy="3056481"/>
          </a:xfrm>
          <a:prstGeom prst="rect">
            <a:avLst/>
          </a:prstGeom>
          <a:noFill/>
          <a:ln>
            <a:noFill/>
          </a:ln>
        </p:spPr>
      </p:pic>
      <p:sp>
        <p:nvSpPr>
          <p:cNvPr id="623" name="Google Shape;623;p41"/>
          <p:cNvSpPr txBox="1"/>
          <p:nvPr/>
        </p:nvSpPr>
        <p:spPr>
          <a:xfrm>
            <a:off x="5486400" y="914400"/>
            <a:ext cx="2862000" cy="448200"/>
          </a:xfrm>
          <a:prstGeom prst="rect">
            <a:avLst/>
          </a:prstGeom>
          <a:solidFill>
            <a:schemeClr val="lt1"/>
          </a:solidFill>
          <a:ln>
            <a:noFill/>
          </a:ln>
        </p:spPr>
        <p:txBody>
          <a:bodyPr anchorCtr="0" anchor="t" bIns="31500" lIns="63000" spcFirstLastPara="1" rIns="63000" wrap="square" tIns="31500">
            <a:noAutofit/>
          </a:bodyPr>
          <a:lstStyle/>
          <a:p>
            <a:pPr indent="0" lvl="0" marL="0" marR="0" rtl="0" algn="l">
              <a:lnSpc>
                <a:spcPct val="100000"/>
              </a:lnSpc>
              <a:spcBef>
                <a:spcPts val="0"/>
              </a:spcBef>
              <a:spcAft>
                <a:spcPts val="0"/>
              </a:spcAft>
              <a:buClr>
                <a:srgbClr val="000000"/>
              </a:buClr>
              <a:buSzPts val="2480"/>
              <a:buFont typeface="Arial"/>
              <a:buNone/>
            </a:pPr>
            <a:r>
              <a:rPr b="1" i="0" lang="en" sz="2480" u="none" cap="none" strike="noStrike">
                <a:solidFill>
                  <a:schemeClr val="dk1"/>
                </a:solidFill>
                <a:latin typeface="Calibri"/>
                <a:ea typeface="Calibri"/>
                <a:cs typeface="Calibri"/>
                <a:sym typeface="Calibri"/>
              </a:rPr>
              <a:t>Conditional Intensity</a:t>
            </a:r>
            <a:endParaRPr b="0" i="0" sz="1010" u="none" cap="none" strike="noStrike">
              <a:solidFill>
                <a:srgbClr val="000000"/>
              </a:solidFill>
              <a:latin typeface="Arial"/>
              <a:ea typeface="Arial"/>
              <a:cs typeface="Arial"/>
              <a:sym typeface="Arial"/>
            </a:endParaRPr>
          </a:p>
        </p:txBody>
      </p:sp>
      <p:cxnSp>
        <p:nvCxnSpPr>
          <p:cNvPr id="624" name="Google Shape;624;p41"/>
          <p:cNvCxnSpPr/>
          <p:nvPr/>
        </p:nvCxnSpPr>
        <p:spPr>
          <a:xfrm>
            <a:off x="6691631" y="2064156"/>
            <a:ext cx="67800" cy="0"/>
          </a:xfrm>
          <a:prstGeom prst="straightConnector1">
            <a:avLst/>
          </a:prstGeom>
          <a:noFill/>
          <a:ln cap="flat" cmpd="sng" w="38100">
            <a:solidFill>
              <a:srgbClr val="00FF00"/>
            </a:solidFill>
            <a:prstDash val="solid"/>
            <a:round/>
            <a:headEnd len="med" w="med" type="none"/>
            <a:tailEnd len="med" w="med" type="none"/>
          </a:ln>
          <a:effectLst>
            <a:outerShdw blurRad="57150" rotWithShape="0" algn="bl" dir="5400000" dist="19050">
              <a:srgbClr val="000000">
                <a:alpha val="50000"/>
              </a:srgbClr>
            </a:outerShdw>
          </a:effectLst>
        </p:spPr>
      </p:cxnSp>
      <p:cxnSp>
        <p:nvCxnSpPr>
          <p:cNvPr id="625" name="Google Shape;625;p41"/>
          <p:cNvCxnSpPr/>
          <p:nvPr/>
        </p:nvCxnSpPr>
        <p:spPr>
          <a:xfrm flipH="1" rot="10800000">
            <a:off x="6750974" y="2080959"/>
            <a:ext cx="25200" cy="51000"/>
          </a:xfrm>
          <a:prstGeom prst="straightConnector1">
            <a:avLst/>
          </a:prstGeom>
          <a:noFill/>
          <a:ln cap="flat" cmpd="sng" w="38100">
            <a:solidFill>
              <a:srgbClr val="3AFFF4"/>
            </a:solidFill>
            <a:prstDash val="solid"/>
            <a:round/>
            <a:headEnd len="med" w="med" type="none"/>
            <a:tailEnd len="med" w="med" type="none"/>
          </a:ln>
          <a:effectLst>
            <a:outerShdw blurRad="57150" rotWithShape="0" algn="bl" dir="5400000" dist="19050">
              <a:srgbClr val="000000">
                <a:alpha val="50000"/>
              </a:srgbClr>
            </a:outerShdw>
          </a:effectLst>
        </p:spPr>
      </p:cxnSp>
      <p:cxnSp>
        <p:nvCxnSpPr>
          <p:cNvPr id="626" name="Google Shape;626;p41"/>
          <p:cNvCxnSpPr/>
          <p:nvPr/>
        </p:nvCxnSpPr>
        <p:spPr>
          <a:xfrm>
            <a:off x="6502425" y="2068256"/>
            <a:ext cx="67500" cy="8100"/>
          </a:xfrm>
          <a:prstGeom prst="straightConnector1">
            <a:avLst/>
          </a:prstGeom>
          <a:noFill/>
          <a:ln cap="flat" cmpd="sng" w="38100">
            <a:solidFill>
              <a:schemeClr val="lt1"/>
            </a:solidFill>
            <a:prstDash val="solid"/>
            <a:round/>
            <a:headEnd len="med" w="med" type="none"/>
            <a:tailEnd len="med" w="med" type="none"/>
          </a:ln>
          <a:effectLst>
            <a:outerShdw blurRad="57150" rotWithShape="0" algn="bl" dir="5400000" dist="19050">
              <a:srgbClr val="000000">
                <a:alpha val="50000"/>
              </a:srgbClr>
            </a:outerShdw>
          </a:effectLst>
        </p:spPr>
      </p:cxnSp>
      <p:sp>
        <p:nvSpPr>
          <p:cNvPr id="627" name="Google Shape;627;p41"/>
          <p:cNvSpPr txBox="1"/>
          <p:nvPr/>
        </p:nvSpPr>
        <p:spPr>
          <a:xfrm>
            <a:off x="4572000" y="4406475"/>
            <a:ext cx="4535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b="1" lang="en" sz="1600">
                <a:solidFill>
                  <a:schemeClr val="lt1"/>
                </a:solidFill>
                <a:latin typeface="Roboto"/>
                <a:ea typeface="Roboto"/>
                <a:cs typeface="Roboto"/>
                <a:sym typeface="Roboto"/>
              </a:rPr>
              <a:t>EF2 (In 5% or 2%)</a:t>
            </a:r>
            <a:r>
              <a:rPr b="1" lang="en" sz="1600">
                <a:solidFill>
                  <a:srgbClr val="FFFF00"/>
                </a:solidFill>
                <a:latin typeface="Roboto"/>
                <a:ea typeface="Roboto"/>
                <a:cs typeface="Roboto"/>
                <a:sym typeface="Roboto"/>
              </a:rPr>
              <a:t> </a:t>
            </a:r>
            <a:r>
              <a:rPr b="1" lang="en" sz="1600">
                <a:solidFill>
                  <a:srgbClr val="00FF00"/>
                </a:solidFill>
                <a:latin typeface="Roboto"/>
                <a:ea typeface="Roboto"/>
                <a:cs typeface="Roboto"/>
                <a:sym typeface="Roboto"/>
              </a:rPr>
              <a:t>                 EF3</a:t>
            </a:r>
            <a:r>
              <a:rPr b="1" lang="en" sz="1600">
                <a:solidFill>
                  <a:srgbClr val="3AFFF4"/>
                </a:solidFill>
                <a:latin typeface="Roboto"/>
                <a:ea typeface="Roboto"/>
                <a:cs typeface="Roboto"/>
                <a:sym typeface="Roboto"/>
              </a:rPr>
              <a:t>                  EF4+</a:t>
            </a:r>
            <a:endParaRPr b="1">
              <a:solidFill>
                <a:srgbClr val="3AFFF4"/>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631" name="Shape 631"/>
        <p:cNvGrpSpPr/>
        <p:nvPr/>
      </p:nvGrpSpPr>
      <p:grpSpPr>
        <a:xfrm>
          <a:off x="0" y="0"/>
          <a:ext cx="0" cy="0"/>
          <a:chOff x="0" y="0"/>
          <a:chExt cx="0" cy="0"/>
        </a:xfrm>
      </p:grpSpPr>
      <p:pic>
        <p:nvPicPr>
          <p:cNvPr id="632" name="Google Shape;632;p42" title="US-StormPredictionCenter-Logo.svg (2).png"/>
          <p:cNvPicPr preferRelativeResize="0"/>
          <p:nvPr/>
        </p:nvPicPr>
        <p:blipFill>
          <a:blip r:embed="rId3">
            <a:alphaModFix amt="15000"/>
          </a:blip>
          <a:stretch>
            <a:fillRect/>
          </a:stretch>
        </p:blipFill>
        <p:spPr>
          <a:xfrm>
            <a:off x="0" y="396240"/>
            <a:ext cx="9144000" cy="4351020"/>
          </a:xfrm>
          <a:prstGeom prst="rect">
            <a:avLst/>
          </a:prstGeom>
          <a:noFill/>
          <a:ln>
            <a:noFill/>
          </a:ln>
        </p:spPr>
      </p:pic>
      <p:pic>
        <p:nvPicPr>
          <p:cNvPr id="633" name="Google Shape;633;p42"/>
          <p:cNvPicPr preferRelativeResize="0"/>
          <p:nvPr/>
        </p:nvPicPr>
        <p:blipFill rotWithShape="1">
          <a:blip r:embed="rId4">
            <a:alphaModFix/>
          </a:blip>
          <a:srcRect b="14408" l="8517" r="0" t="17817"/>
          <a:stretch/>
        </p:blipFill>
        <p:spPr>
          <a:xfrm>
            <a:off x="8391769" y="4788155"/>
            <a:ext cx="735237" cy="338425"/>
          </a:xfrm>
          <a:prstGeom prst="rect">
            <a:avLst/>
          </a:prstGeom>
          <a:noFill/>
          <a:ln>
            <a:noFill/>
          </a:ln>
        </p:spPr>
      </p:pic>
      <p:pic>
        <p:nvPicPr>
          <p:cNvPr id="634" name="Google Shape;634;p42" title="NOAANWSLogos.png"/>
          <p:cNvPicPr preferRelativeResize="0"/>
          <p:nvPr/>
        </p:nvPicPr>
        <p:blipFill>
          <a:blip r:embed="rId5">
            <a:alphaModFix/>
          </a:blip>
          <a:stretch>
            <a:fillRect/>
          </a:stretch>
        </p:blipFill>
        <p:spPr>
          <a:xfrm>
            <a:off x="16912" y="4788156"/>
            <a:ext cx="676824" cy="338425"/>
          </a:xfrm>
          <a:prstGeom prst="rect">
            <a:avLst/>
          </a:prstGeom>
          <a:noFill/>
          <a:ln>
            <a:noFill/>
          </a:ln>
        </p:spPr>
      </p:pic>
      <p:cxnSp>
        <p:nvCxnSpPr>
          <p:cNvPr id="635" name="Google Shape;635;p42"/>
          <p:cNvCxnSpPr/>
          <p:nvPr/>
        </p:nvCxnSpPr>
        <p:spPr>
          <a:xfrm>
            <a:off x="0" y="4745900"/>
            <a:ext cx="9170400" cy="0"/>
          </a:xfrm>
          <a:prstGeom prst="straightConnector1">
            <a:avLst/>
          </a:prstGeom>
          <a:noFill/>
          <a:ln cap="flat" cmpd="sng" w="9525">
            <a:solidFill>
              <a:srgbClr val="DBDFE4"/>
            </a:solidFill>
            <a:prstDash val="solid"/>
            <a:round/>
            <a:headEnd len="med" w="med" type="none"/>
            <a:tailEnd len="med" w="med" type="none"/>
          </a:ln>
        </p:spPr>
      </p:cxnSp>
      <p:sp>
        <p:nvSpPr>
          <p:cNvPr id="636" name="Google Shape;636;p42"/>
          <p:cNvSpPr txBox="1"/>
          <p:nvPr>
            <p:ph idx="12" type="sldNum"/>
          </p:nvPr>
        </p:nvSpPr>
        <p:spPr>
          <a:xfrm>
            <a:off x="4310859" y="4745892"/>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400">
                <a:solidFill>
                  <a:srgbClr val="9CA3AF"/>
                </a:solidFill>
              </a:rPr>
              <a:t>‹#›</a:t>
            </a:fld>
            <a:endParaRPr b="1" sz="1400">
              <a:solidFill>
                <a:srgbClr val="9CA3AF"/>
              </a:solidFill>
            </a:endParaRPr>
          </a:p>
        </p:txBody>
      </p:sp>
      <p:sp>
        <p:nvSpPr>
          <p:cNvPr id="637" name="Google Shape;637;p42"/>
          <p:cNvSpPr txBox="1"/>
          <p:nvPr/>
        </p:nvSpPr>
        <p:spPr>
          <a:xfrm>
            <a:off x="10022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Storm Prediction Center</a:t>
            </a:r>
            <a:endParaRPr/>
          </a:p>
        </p:txBody>
      </p:sp>
      <p:sp>
        <p:nvSpPr>
          <p:cNvPr id="638" name="Google Shape;638;p42"/>
          <p:cNvSpPr txBox="1"/>
          <p:nvPr/>
        </p:nvSpPr>
        <p:spPr>
          <a:xfrm>
            <a:off x="51680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Norman, OK</a:t>
            </a:r>
            <a:endParaRPr/>
          </a:p>
        </p:txBody>
      </p:sp>
      <p:sp>
        <p:nvSpPr>
          <p:cNvPr id="639" name="Google Shape;639;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40" name="Google Shape;640;p42"/>
          <p:cNvSpPr txBox="1"/>
          <p:nvPr>
            <p:ph type="ctrTitle"/>
          </p:nvPr>
        </p:nvSpPr>
        <p:spPr>
          <a:xfrm>
            <a:off x="-75" y="-33851"/>
            <a:ext cx="9144000" cy="1082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21874"/>
              <a:buNone/>
            </a:pPr>
            <a:r>
              <a:rPr lang="en" sz="4266">
                <a:solidFill>
                  <a:srgbClr val="F5F5F5"/>
                </a:solidFill>
                <a:latin typeface="Roboto"/>
                <a:ea typeface="Roboto"/>
                <a:cs typeface="Roboto"/>
                <a:sym typeface="Roboto"/>
              </a:rPr>
              <a:t>28 June </a:t>
            </a:r>
            <a:r>
              <a:rPr lang="en" sz="4266">
                <a:solidFill>
                  <a:srgbClr val="F5F5F5"/>
                </a:solidFill>
                <a:latin typeface="Roboto"/>
                <a:ea typeface="Roboto"/>
                <a:cs typeface="Roboto"/>
                <a:sym typeface="Roboto"/>
              </a:rPr>
              <a:t>2025 - Tornado Outlook</a:t>
            </a:r>
            <a:endParaRPr sz="4266">
              <a:solidFill>
                <a:srgbClr val="F5F5F5"/>
              </a:solidFill>
              <a:latin typeface="Roboto"/>
              <a:ea typeface="Roboto"/>
              <a:cs typeface="Roboto"/>
              <a:sym typeface="Roboto"/>
            </a:endParaRPr>
          </a:p>
          <a:p>
            <a:pPr indent="0" lvl="0" marL="0" rtl="0" algn="l">
              <a:spcBef>
                <a:spcPts val="0"/>
              </a:spcBef>
              <a:spcAft>
                <a:spcPts val="0"/>
              </a:spcAft>
              <a:buSzPct val="195815"/>
              <a:buNone/>
            </a:pPr>
            <a:r>
              <a:t/>
            </a:r>
            <a:endParaRPr sz="2655">
              <a:solidFill>
                <a:srgbClr val="20B2AA"/>
              </a:solidFill>
            </a:endParaRPr>
          </a:p>
        </p:txBody>
      </p:sp>
      <p:sp>
        <p:nvSpPr>
          <p:cNvPr id="641" name="Google Shape;641;p42"/>
          <p:cNvSpPr txBox="1"/>
          <p:nvPr/>
        </p:nvSpPr>
        <p:spPr>
          <a:xfrm>
            <a:off x="1097280" y="914400"/>
            <a:ext cx="2520900" cy="445500"/>
          </a:xfrm>
          <a:prstGeom prst="rect">
            <a:avLst/>
          </a:prstGeom>
          <a:solidFill>
            <a:schemeClr val="lt1"/>
          </a:solidFill>
          <a:ln>
            <a:noFill/>
          </a:ln>
        </p:spPr>
        <p:txBody>
          <a:bodyPr anchorCtr="0" anchor="t" bIns="31500" lIns="63000" spcFirstLastPara="1" rIns="63000" wrap="square" tIns="31500">
            <a:spAutoFit/>
          </a:bodyPr>
          <a:lstStyle/>
          <a:p>
            <a:pPr indent="0" lvl="0" marL="0" marR="0" rtl="0" algn="ctr">
              <a:lnSpc>
                <a:spcPct val="100000"/>
              </a:lnSpc>
              <a:spcBef>
                <a:spcPts val="0"/>
              </a:spcBef>
              <a:spcAft>
                <a:spcPts val="0"/>
              </a:spcAft>
              <a:buClr>
                <a:srgbClr val="000000"/>
              </a:buClr>
              <a:buSzPts val="2480"/>
              <a:buFont typeface="Arial"/>
              <a:buNone/>
            </a:pPr>
            <a:r>
              <a:rPr b="1" i="0" lang="en" sz="2480" u="none" cap="none" strike="noStrike">
                <a:solidFill>
                  <a:schemeClr val="dk1"/>
                </a:solidFill>
                <a:latin typeface="Calibri"/>
                <a:ea typeface="Calibri"/>
                <a:cs typeface="Calibri"/>
                <a:sym typeface="Calibri"/>
              </a:rPr>
              <a:t>Operational </a:t>
            </a:r>
            <a:endParaRPr b="0" i="0" sz="1010" u="none" cap="none" strike="noStrike">
              <a:solidFill>
                <a:srgbClr val="000000"/>
              </a:solidFill>
              <a:latin typeface="Arial"/>
              <a:ea typeface="Arial"/>
              <a:cs typeface="Arial"/>
              <a:sym typeface="Arial"/>
            </a:endParaRPr>
          </a:p>
        </p:txBody>
      </p:sp>
      <p:sp>
        <p:nvSpPr>
          <p:cNvPr id="642" name="Google Shape;642;p42"/>
          <p:cNvSpPr txBox="1"/>
          <p:nvPr/>
        </p:nvSpPr>
        <p:spPr>
          <a:xfrm>
            <a:off x="5486400" y="914400"/>
            <a:ext cx="2858400" cy="445500"/>
          </a:xfrm>
          <a:prstGeom prst="rect">
            <a:avLst/>
          </a:prstGeom>
          <a:solidFill>
            <a:schemeClr val="lt1"/>
          </a:solidFill>
          <a:ln>
            <a:noFill/>
          </a:ln>
        </p:spPr>
        <p:txBody>
          <a:bodyPr anchorCtr="0" anchor="t" bIns="31500" lIns="63000" spcFirstLastPara="1" rIns="63000" wrap="square" tIns="31500">
            <a:spAutoFit/>
          </a:bodyPr>
          <a:lstStyle/>
          <a:p>
            <a:pPr indent="0" lvl="0" marL="0" marR="0" rtl="0" algn="l">
              <a:lnSpc>
                <a:spcPct val="100000"/>
              </a:lnSpc>
              <a:spcBef>
                <a:spcPts val="0"/>
              </a:spcBef>
              <a:spcAft>
                <a:spcPts val="0"/>
              </a:spcAft>
              <a:buClr>
                <a:srgbClr val="000000"/>
              </a:buClr>
              <a:buSzPts val="2480"/>
              <a:buFont typeface="Arial"/>
              <a:buNone/>
            </a:pPr>
            <a:r>
              <a:rPr b="1" i="0" lang="en" sz="2480" u="none" cap="none" strike="noStrike">
                <a:solidFill>
                  <a:schemeClr val="dk1"/>
                </a:solidFill>
                <a:latin typeface="Calibri"/>
                <a:ea typeface="Calibri"/>
                <a:cs typeface="Calibri"/>
                <a:sym typeface="Calibri"/>
              </a:rPr>
              <a:t>Conditional Intensity</a:t>
            </a:r>
            <a:endParaRPr b="0" i="0" sz="1010" u="none" cap="none" strike="noStrike">
              <a:solidFill>
                <a:srgbClr val="000000"/>
              </a:solidFill>
              <a:latin typeface="Arial"/>
              <a:ea typeface="Arial"/>
              <a:cs typeface="Arial"/>
              <a:sym typeface="Arial"/>
            </a:endParaRPr>
          </a:p>
        </p:txBody>
      </p:sp>
      <p:pic>
        <p:nvPicPr>
          <p:cNvPr id="643" name="Google Shape;643;p42" title="day1_torn_202506282000.png"/>
          <p:cNvPicPr preferRelativeResize="0"/>
          <p:nvPr/>
        </p:nvPicPr>
        <p:blipFill>
          <a:blip r:embed="rId6">
            <a:alphaModFix/>
          </a:blip>
          <a:stretch>
            <a:fillRect/>
          </a:stretch>
        </p:blipFill>
        <p:spPr>
          <a:xfrm>
            <a:off x="4571991" y="1426464"/>
            <a:ext cx="4535422" cy="3054096"/>
          </a:xfrm>
          <a:prstGeom prst="rect">
            <a:avLst/>
          </a:prstGeom>
          <a:noFill/>
          <a:ln>
            <a:noFill/>
          </a:ln>
        </p:spPr>
      </p:pic>
      <p:pic>
        <p:nvPicPr>
          <p:cNvPr id="644" name="Google Shape;644;p42"/>
          <p:cNvPicPr preferRelativeResize="0"/>
          <p:nvPr/>
        </p:nvPicPr>
        <p:blipFill>
          <a:blip r:embed="rId7">
            <a:alphaModFix/>
          </a:blip>
          <a:stretch>
            <a:fillRect/>
          </a:stretch>
        </p:blipFill>
        <p:spPr>
          <a:xfrm>
            <a:off x="16891" y="1426464"/>
            <a:ext cx="4535424" cy="3054096"/>
          </a:xfrm>
          <a:prstGeom prst="rect">
            <a:avLst/>
          </a:prstGeom>
          <a:noFill/>
          <a:ln>
            <a:noFill/>
          </a:ln>
        </p:spPr>
      </p:pic>
      <p:cxnSp>
        <p:nvCxnSpPr>
          <p:cNvPr id="645" name="Google Shape;645;p42"/>
          <p:cNvCxnSpPr/>
          <p:nvPr/>
        </p:nvCxnSpPr>
        <p:spPr>
          <a:xfrm>
            <a:off x="6844021" y="2275773"/>
            <a:ext cx="75900" cy="16800"/>
          </a:xfrm>
          <a:prstGeom prst="straightConnector1">
            <a:avLst/>
          </a:prstGeom>
          <a:noFill/>
          <a:ln cap="flat" cmpd="sng" w="38100">
            <a:solidFill>
              <a:srgbClr val="00FF00"/>
            </a:solidFill>
            <a:prstDash val="solid"/>
            <a:round/>
            <a:headEnd len="med" w="med" type="none"/>
            <a:tailEnd len="med" w="med" type="none"/>
          </a:ln>
          <a:effectLst>
            <a:outerShdw blurRad="57150" rotWithShape="0" algn="bl" dir="5400000" dist="19050">
              <a:srgbClr val="000000">
                <a:alpha val="50000"/>
              </a:srgbClr>
            </a:outerShdw>
          </a:effectLst>
        </p:spPr>
      </p:cxnSp>
      <p:sp>
        <p:nvSpPr>
          <p:cNvPr id="646" name="Google Shape;646;p42"/>
          <p:cNvSpPr txBox="1"/>
          <p:nvPr/>
        </p:nvSpPr>
        <p:spPr>
          <a:xfrm>
            <a:off x="4572000" y="4406475"/>
            <a:ext cx="4535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b="1" lang="en" sz="1600">
                <a:solidFill>
                  <a:schemeClr val="lt1"/>
                </a:solidFill>
                <a:latin typeface="Roboto"/>
                <a:ea typeface="Roboto"/>
                <a:cs typeface="Roboto"/>
                <a:sym typeface="Roboto"/>
              </a:rPr>
              <a:t>EF2 (In 5% or 2%)</a:t>
            </a:r>
            <a:r>
              <a:rPr b="1" lang="en" sz="1600">
                <a:solidFill>
                  <a:srgbClr val="FFFF00"/>
                </a:solidFill>
                <a:latin typeface="Roboto"/>
                <a:ea typeface="Roboto"/>
                <a:cs typeface="Roboto"/>
                <a:sym typeface="Roboto"/>
              </a:rPr>
              <a:t> </a:t>
            </a:r>
            <a:r>
              <a:rPr b="1" lang="en" sz="1600">
                <a:solidFill>
                  <a:srgbClr val="00FF00"/>
                </a:solidFill>
                <a:latin typeface="Roboto"/>
                <a:ea typeface="Roboto"/>
                <a:cs typeface="Roboto"/>
                <a:sym typeface="Roboto"/>
              </a:rPr>
              <a:t>                 EF3</a:t>
            </a:r>
            <a:r>
              <a:rPr b="1" lang="en" sz="1600">
                <a:solidFill>
                  <a:srgbClr val="3AFFF4"/>
                </a:solidFill>
                <a:latin typeface="Roboto"/>
                <a:ea typeface="Roboto"/>
                <a:cs typeface="Roboto"/>
                <a:sym typeface="Roboto"/>
              </a:rPr>
              <a:t>                  EF4+</a:t>
            </a:r>
            <a:endParaRPr b="1">
              <a:solidFill>
                <a:srgbClr val="3AFFF4"/>
              </a:solidFill>
            </a:endParaRPr>
          </a:p>
        </p:txBody>
      </p:sp>
      <p:cxnSp>
        <p:nvCxnSpPr>
          <p:cNvPr id="647" name="Google Shape;647;p42"/>
          <p:cNvCxnSpPr/>
          <p:nvPr/>
        </p:nvCxnSpPr>
        <p:spPr>
          <a:xfrm>
            <a:off x="6842256" y="2231963"/>
            <a:ext cx="75900" cy="16800"/>
          </a:xfrm>
          <a:prstGeom prst="straightConnector1">
            <a:avLst/>
          </a:prstGeom>
          <a:noFill/>
          <a:ln cap="flat" cmpd="sng" w="38100">
            <a:solidFill>
              <a:schemeClr val="lt1"/>
            </a:solidFill>
            <a:prstDash val="solid"/>
            <a:round/>
            <a:headEnd len="med" w="med" type="none"/>
            <a:tailEnd len="med" w="med" type="none"/>
          </a:ln>
          <a:effectLst>
            <a:outerShdw blurRad="57150" rotWithShape="0" algn="bl" dir="5400000" dist="19050">
              <a:srgbClr val="000000">
                <a:alpha val="50000"/>
              </a:srgbClr>
            </a:outerShdw>
          </a:effectLst>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89" name="Shape 89"/>
        <p:cNvGrpSpPr/>
        <p:nvPr/>
      </p:nvGrpSpPr>
      <p:grpSpPr>
        <a:xfrm>
          <a:off x="0" y="0"/>
          <a:ext cx="0" cy="0"/>
          <a:chOff x="0" y="0"/>
          <a:chExt cx="0" cy="0"/>
        </a:xfrm>
      </p:grpSpPr>
      <p:pic>
        <p:nvPicPr>
          <p:cNvPr id="90" name="Google Shape;90;p16" title="US-StormPredictionCenter-Logo.svg (2).png"/>
          <p:cNvPicPr preferRelativeResize="0"/>
          <p:nvPr/>
        </p:nvPicPr>
        <p:blipFill>
          <a:blip r:embed="rId3">
            <a:alphaModFix amt="15000"/>
          </a:blip>
          <a:stretch>
            <a:fillRect/>
          </a:stretch>
        </p:blipFill>
        <p:spPr>
          <a:xfrm>
            <a:off x="0" y="396240"/>
            <a:ext cx="9144000" cy="4351020"/>
          </a:xfrm>
          <a:prstGeom prst="rect">
            <a:avLst/>
          </a:prstGeom>
          <a:noFill/>
          <a:ln>
            <a:noFill/>
          </a:ln>
        </p:spPr>
      </p:pic>
      <p:pic>
        <p:nvPicPr>
          <p:cNvPr id="91" name="Google Shape;91;p16" title="day1_torn_201104271300.png"/>
          <p:cNvPicPr preferRelativeResize="0"/>
          <p:nvPr/>
        </p:nvPicPr>
        <p:blipFill>
          <a:blip r:embed="rId4">
            <a:alphaModFix/>
          </a:blip>
          <a:stretch>
            <a:fillRect/>
          </a:stretch>
        </p:blipFill>
        <p:spPr>
          <a:xfrm>
            <a:off x="1607349" y="632725"/>
            <a:ext cx="5915800" cy="4028576"/>
          </a:xfrm>
          <a:prstGeom prst="rect">
            <a:avLst/>
          </a:prstGeom>
          <a:noFill/>
          <a:ln>
            <a:noFill/>
          </a:ln>
        </p:spPr>
      </p:pic>
      <p:pic>
        <p:nvPicPr>
          <p:cNvPr id="92" name="Google Shape;92;p16"/>
          <p:cNvPicPr preferRelativeResize="0"/>
          <p:nvPr/>
        </p:nvPicPr>
        <p:blipFill rotWithShape="1">
          <a:blip r:embed="rId5">
            <a:alphaModFix/>
          </a:blip>
          <a:srcRect b="14408" l="8517" r="0" t="17817"/>
          <a:stretch/>
        </p:blipFill>
        <p:spPr>
          <a:xfrm>
            <a:off x="8391769" y="4788155"/>
            <a:ext cx="735237" cy="338425"/>
          </a:xfrm>
          <a:prstGeom prst="rect">
            <a:avLst/>
          </a:prstGeom>
          <a:noFill/>
          <a:ln>
            <a:noFill/>
          </a:ln>
        </p:spPr>
      </p:pic>
      <p:pic>
        <p:nvPicPr>
          <p:cNvPr id="93" name="Google Shape;93;p16" title="NOAANWSLogos.png"/>
          <p:cNvPicPr preferRelativeResize="0"/>
          <p:nvPr/>
        </p:nvPicPr>
        <p:blipFill>
          <a:blip r:embed="rId6">
            <a:alphaModFix/>
          </a:blip>
          <a:stretch>
            <a:fillRect/>
          </a:stretch>
        </p:blipFill>
        <p:spPr>
          <a:xfrm>
            <a:off x="16912" y="4788156"/>
            <a:ext cx="676824" cy="338425"/>
          </a:xfrm>
          <a:prstGeom prst="rect">
            <a:avLst/>
          </a:prstGeom>
          <a:noFill/>
          <a:ln>
            <a:noFill/>
          </a:ln>
        </p:spPr>
      </p:pic>
      <p:cxnSp>
        <p:nvCxnSpPr>
          <p:cNvPr id="94" name="Google Shape;94;p16"/>
          <p:cNvCxnSpPr/>
          <p:nvPr/>
        </p:nvCxnSpPr>
        <p:spPr>
          <a:xfrm>
            <a:off x="0" y="4745900"/>
            <a:ext cx="9170400" cy="0"/>
          </a:xfrm>
          <a:prstGeom prst="straightConnector1">
            <a:avLst/>
          </a:prstGeom>
          <a:noFill/>
          <a:ln cap="flat" cmpd="sng" w="9525">
            <a:solidFill>
              <a:srgbClr val="DBDFE4"/>
            </a:solidFill>
            <a:prstDash val="solid"/>
            <a:round/>
            <a:headEnd len="med" w="med" type="none"/>
            <a:tailEnd len="med" w="med" type="none"/>
          </a:ln>
        </p:spPr>
      </p:cxnSp>
      <p:sp>
        <p:nvSpPr>
          <p:cNvPr id="95" name="Google Shape;95;p16"/>
          <p:cNvSpPr txBox="1"/>
          <p:nvPr>
            <p:ph idx="12" type="sldNum"/>
          </p:nvPr>
        </p:nvSpPr>
        <p:spPr>
          <a:xfrm>
            <a:off x="4310859" y="4745892"/>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400">
                <a:solidFill>
                  <a:srgbClr val="9CA3AF"/>
                </a:solidFill>
              </a:rPr>
              <a:t>‹#›</a:t>
            </a:fld>
            <a:endParaRPr b="1" sz="1400">
              <a:solidFill>
                <a:srgbClr val="9CA3AF"/>
              </a:solidFill>
            </a:endParaRPr>
          </a:p>
        </p:txBody>
      </p:sp>
      <p:sp>
        <p:nvSpPr>
          <p:cNvPr id="96" name="Google Shape;96;p16"/>
          <p:cNvSpPr txBox="1"/>
          <p:nvPr/>
        </p:nvSpPr>
        <p:spPr>
          <a:xfrm>
            <a:off x="10022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Storm Prediction Center</a:t>
            </a:r>
            <a:endParaRPr/>
          </a:p>
        </p:txBody>
      </p:sp>
      <p:sp>
        <p:nvSpPr>
          <p:cNvPr id="97" name="Google Shape;97;p16"/>
          <p:cNvSpPr txBox="1"/>
          <p:nvPr/>
        </p:nvSpPr>
        <p:spPr>
          <a:xfrm>
            <a:off x="51680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Norman, OK</a:t>
            </a:r>
            <a:endParaRPr/>
          </a:p>
        </p:txBody>
      </p:sp>
      <p:sp>
        <p:nvSpPr>
          <p:cNvPr id="98" name="Google Shape;98;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9" name="Google Shape;99;p16"/>
          <p:cNvSpPr txBox="1"/>
          <p:nvPr>
            <p:ph type="ctrTitle"/>
          </p:nvPr>
        </p:nvSpPr>
        <p:spPr>
          <a:xfrm>
            <a:off x="-75" y="-33851"/>
            <a:ext cx="9144000" cy="1082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21874"/>
              <a:buNone/>
            </a:pPr>
            <a:r>
              <a:rPr lang="en" sz="4266">
                <a:solidFill>
                  <a:srgbClr val="F5F5F5"/>
                </a:solidFill>
                <a:latin typeface="Roboto"/>
                <a:ea typeface="Roboto"/>
                <a:cs typeface="Roboto"/>
                <a:sym typeface="Roboto"/>
              </a:rPr>
              <a:t>What if 27 April 2011 Looked Like This?</a:t>
            </a:r>
            <a:endParaRPr sz="4266">
              <a:solidFill>
                <a:srgbClr val="F5F5F5"/>
              </a:solidFill>
              <a:latin typeface="Roboto"/>
              <a:ea typeface="Roboto"/>
              <a:cs typeface="Roboto"/>
              <a:sym typeface="Roboto"/>
            </a:endParaRPr>
          </a:p>
          <a:p>
            <a:pPr indent="0" lvl="0" marL="0" rtl="0" algn="l">
              <a:spcBef>
                <a:spcPts val="0"/>
              </a:spcBef>
              <a:spcAft>
                <a:spcPts val="0"/>
              </a:spcAft>
              <a:buSzPct val="195815"/>
              <a:buNone/>
            </a:pPr>
            <a:r>
              <a:t/>
            </a:r>
            <a:endParaRPr sz="2655">
              <a:solidFill>
                <a:srgbClr val="20B2AA"/>
              </a:solidFill>
            </a:endParaRPr>
          </a:p>
        </p:txBody>
      </p:sp>
      <p:cxnSp>
        <p:nvCxnSpPr>
          <p:cNvPr id="100" name="Google Shape;100;p16"/>
          <p:cNvCxnSpPr>
            <a:stCxn id="101" idx="3"/>
          </p:cNvCxnSpPr>
          <p:nvPr/>
        </p:nvCxnSpPr>
        <p:spPr>
          <a:xfrm>
            <a:off x="5552050" y="1914200"/>
            <a:ext cx="860100" cy="352800"/>
          </a:xfrm>
          <a:prstGeom prst="straightConnector1">
            <a:avLst/>
          </a:prstGeom>
          <a:noFill/>
          <a:ln cap="flat" cmpd="sng" w="29400">
            <a:solidFill>
              <a:srgbClr val="0000FF"/>
            </a:solidFill>
            <a:prstDash val="solid"/>
            <a:round/>
            <a:headEnd len="med" w="med" type="none"/>
            <a:tailEnd len="med" w="med" type="triangle"/>
          </a:ln>
        </p:spPr>
      </p:cxnSp>
      <p:cxnSp>
        <p:nvCxnSpPr>
          <p:cNvPr id="102" name="Google Shape;102;p16"/>
          <p:cNvCxnSpPr>
            <a:stCxn id="103" idx="3"/>
          </p:cNvCxnSpPr>
          <p:nvPr/>
        </p:nvCxnSpPr>
        <p:spPr>
          <a:xfrm>
            <a:off x="5059875" y="2571750"/>
            <a:ext cx="963300" cy="296100"/>
          </a:xfrm>
          <a:prstGeom prst="straightConnector1">
            <a:avLst/>
          </a:prstGeom>
          <a:noFill/>
          <a:ln cap="flat" cmpd="sng" w="29400">
            <a:solidFill>
              <a:srgbClr val="0000FF"/>
            </a:solidFill>
            <a:prstDash val="solid"/>
            <a:round/>
            <a:headEnd len="med" w="med" type="none"/>
            <a:tailEnd len="med" w="med" type="triangle"/>
          </a:ln>
        </p:spPr>
      </p:cxnSp>
      <p:cxnSp>
        <p:nvCxnSpPr>
          <p:cNvPr id="104" name="Google Shape;104;p16"/>
          <p:cNvCxnSpPr>
            <a:stCxn id="105" idx="3"/>
          </p:cNvCxnSpPr>
          <p:nvPr/>
        </p:nvCxnSpPr>
        <p:spPr>
          <a:xfrm flipH="1" rot="10800000">
            <a:off x="4994975" y="3358550"/>
            <a:ext cx="588600" cy="198600"/>
          </a:xfrm>
          <a:prstGeom prst="straightConnector1">
            <a:avLst/>
          </a:prstGeom>
          <a:noFill/>
          <a:ln cap="flat" cmpd="sng" w="29400">
            <a:solidFill>
              <a:srgbClr val="0000FF"/>
            </a:solidFill>
            <a:prstDash val="solid"/>
            <a:round/>
            <a:headEnd len="med" w="med" type="none"/>
            <a:tailEnd len="med" w="med" type="triangle"/>
          </a:ln>
        </p:spPr>
      </p:cxnSp>
      <p:sp>
        <p:nvSpPr>
          <p:cNvPr id="101" name="Google Shape;101;p16"/>
          <p:cNvSpPr txBox="1"/>
          <p:nvPr/>
        </p:nvSpPr>
        <p:spPr>
          <a:xfrm>
            <a:off x="4077550" y="1664750"/>
            <a:ext cx="1474500" cy="498900"/>
          </a:xfrm>
          <a:prstGeom prst="rect">
            <a:avLst/>
          </a:prstGeom>
          <a:solidFill>
            <a:srgbClr val="FFFFFF">
              <a:alpha val="50000"/>
            </a:srgbClr>
          </a:solidFill>
          <a:ln cap="flat" cmpd="sng" w="9525">
            <a:solidFill>
              <a:srgbClr val="000000"/>
            </a:solidFill>
            <a:prstDash val="solid"/>
            <a:round/>
            <a:headEnd len="sm" w="sm" type="none"/>
            <a:tailEnd len="sm" w="sm" type="none"/>
          </a:ln>
        </p:spPr>
        <p:txBody>
          <a:bodyPr anchorCtr="0" anchor="t" bIns="70575" lIns="70575" spcFirstLastPara="1" rIns="70575" wrap="square" tIns="70575">
            <a:spAutoFit/>
          </a:bodyPr>
          <a:lstStyle/>
          <a:p>
            <a:pPr indent="0" lvl="0" marL="0" rtl="0" algn="l">
              <a:spcBef>
                <a:spcPts val="0"/>
              </a:spcBef>
              <a:spcAft>
                <a:spcPts val="0"/>
              </a:spcAft>
              <a:buNone/>
            </a:pPr>
            <a:r>
              <a:rPr lang="en" sz="1389">
                <a:solidFill>
                  <a:srgbClr val="0000FF"/>
                </a:solidFill>
              </a:rPr>
              <a:t>Intensity Level 1</a:t>
            </a:r>
            <a:endParaRPr sz="1389">
              <a:solidFill>
                <a:srgbClr val="0000FF"/>
              </a:solidFill>
            </a:endParaRPr>
          </a:p>
          <a:p>
            <a:pPr indent="0" lvl="0" marL="0" rtl="0" algn="l">
              <a:spcBef>
                <a:spcPts val="0"/>
              </a:spcBef>
              <a:spcAft>
                <a:spcPts val="0"/>
              </a:spcAft>
              <a:buNone/>
            </a:pPr>
            <a:r>
              <a:rPr lang="en" sz="926">
                <a:solidFill>
                  <a:srgbClr val="0000FF"/>
                </a:solidFill>
              </a:rPr>
              <a:t>(think of as EF2)</a:t>
            </a:r>
            <a:endParaRPr sz="926">
              <a:solidFill>
                <a:srgbClr val="0000FF"/>
              </a:solidFill>
            </a:endParaRPr>
          </a:p>
        </p:txBody>
      </p:sp>
      <p:sp>
        <p:nvSpPr>
          <p:cNvPr id="103" name="Google Shape;103;p16"/>
          <p:cNvSpPr txBox="1"/>
          <p:nvPr/>
        </p:nvSpPr>
        <p:spPr>
          <a:xfrm>
            <a:off x="3461475" y="2322300"/>
            <a:ext cx="1598400" cy="498900"/>
          </a:xfrm>
          <a:prstGeom prst="rect">
            <a:avLst/>
          </a:prstGeom>
          <a:solidFill>
            <a:srgbClr val="FFFFFF">
              <a:alpha val="50000"/>
            </a:srgbClr>
          </a:solidFill>
          <a:ln cap="flat" cmpd="sng" w="9525">
            <a:solidFill>
              <a:srgbClr val="000000"/>
            </a:solidFill>
            <a:prstDash val="solid"/>
            <a:round/>
            <a:headEnd len="sm" w="sm" type="none"/>
            <a:tailEnd len="sm" w="sm" type="none"/>
          </a:ln>
        </p:spPr>
        <p:txBody>
          <a:bodyPr anchorCtr="0" anchor="t" bIns="70575" lIns="70575" spcFirstLastPara="1" rIns="70575" wrap="square" tIns="70575">
            <a:spAutoFit/>
          </a:bodyPr>
          <a:lstStyle/>
          <a:p>
            <a:pPr indent="0" lvl="0" marL="0" rtl="0" algn="l">
              <a:spcBef>
                <a:spcPts val="0"/>
              </a:spcBef>
              <a:spcAft>
                <a:spcPts val="0"/>
              </a:spcAft>
              <a:buNone/>
            </a:pPr>
            <a:r>
              <a:rPr lang="en" sz="1389">
                <a:solidFill>
                  <a:srgbClr val="0000FF"/>
                </a:solidFill>
              </a:rPr>
              <a:t>Intensity Level 2</a:t>
            </a:r>
            <a:endParaRPr sz="1389">
              <a:solidFill>
                <a:srgbClr val="0000FF"/>
              </a:solidFill>
            </a:endParaRPr>
          </a:p>
          <a:p>
            <a:pPr indent="0" lvl="0" marL="0" rtl="0" algn="l">
              <a:spcBef>
                <a:spcPts val="0"/>
              </a:spcBef>
              <a:spcAft>
                <a:spcPts val="0"/>
              </a:spcAft>
              <a:buNone/>
            </a:pPr>
            <a:r>
              <a:rPr lang="en" sz="926">
                <a:solidFill>
                  <a:srgbClr val="0000FF"/>
                </a:solidFill>
              </a:rPr>
              <a:t>(think of as EF3)</a:t>
            </a:r>
            <a:endParaRPr sz="926">
              <a:solidFill>
                <a:srgbClr val="0000FF"/>
              </a:solidFill>
            </a:endParaRPr>
          </a:p>
        </p:txBody>
      </p:sp>
      <p:sp>
        <p:nvSpPr>
          <p:cNvPr id="105" name="Google Shape;105;p16"/>
          <p:cNvSpPr txBox="1"/>
          <p:nvPr/>
        </p:nvSpPr>
        <p:spPr>
          <a:xfrm>
            <a:off x="3396575" y="3307700"/>
            <a:ext cx="1598400" cy="498900"/>
          </a:xfrm>
          <a:prstGeom prst="rect">
            <a:avLst/>
          </a:prstGeom>
          <a:solidFill>
            <a:srgbClr val="FFFFFF">
              <a:alpha val="50000"/>
            </a:srgbClr>
          </a:solidFill>
          <a:ln cap="flat" cmpd="sng" w="9525">
            <a:solidFill>
              <a:srgbClr val="000000"/>
            </a:solidFill>
            <a:prstDash val="solid"/>
            <a:round/>
            <a:headEnd len="sm" w="sm" type="none"/>
            <a:tailEnd len="sm" w="sm" type="none"/>
          </a:ln>
        </p:spPr>
        <p:txBody>
          <a:bodyPr anchorCtr="0" anchor="t" bIns="70575" lIns="70575" spcFirstLastPara="1" rIns="70575" wrap="square" tIns="70575">
            <a:spAutoFit/>
          </a:bodyPr>
          <a:lstStyle/>
          <a:p>
            <a:pPr indent="0" lvl="0" marL="0" rtl="0" algn="l">
              <a:spcBef>
                <a:spcPts val="0"/>
              </a:spcBef>
              <a:spcAft>
                <a:spcPts val="0"/>
              </a:spcAft>
              <a:buNone/>
            </a:pPr>
            <a:r>
              <a:rPr lang="en" sz="1389">
                <a:solidFill>
                  <a:srgbClr val="0000FF"/>
                </a:solidFill>
              </a:rPr>
              <a:t>Intensity Level 3</a:t>
            </a:r>
            <a:endParaRPr sz="1389">
              <a:solidFill>
                <a:srgbClr val="0000FF"/>
              </a:solidFill>
            </a:endParaRPr>
          </a:p>
          <a:p>
            <a:pPr indent="0" lvl="0" marL="0" rtl="0" algn="l">
              <a:spcBef>
                <a:spcPts val="0"/>
              </a:spcBef>
              <a:spcAft>
                <a:spcPts val="0"/>
              </a:spcAft>
              <a:buNone/>
            </a:pPr>
            <a:r>
              <a:rPr lang="en" sz="926">
                <a:solidFill>
                  <a:srgbClr val="0000FF"/>
                </a:solidFill>
              </a:rPr>
              <a:t>(think of as EF4)</a:t>
            </a:r>
            <a:endParaRPr sz="926">
              <a:solidFill>
                <a:srgbClr val="0000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651" name="Shape 651"/>
        <p:cNvGrpSpPr/>
        <p:nvPr/>
      </p:nvGrpSpPr>
      <p:grpSpPr>
        <a:xfrm>
          <a:off x="0" y="0"/>
          <a:ext cx="0" cy="0"/>
          <a:chOff x="0" y="0"/>
          <a:chExt cx="0" cy="0"/>
        </a:xfrm>
      </p:grpSpPr>
      <p:pic>
        <p:nvPicPr>
          <p:cNvPr id="652" name="Google Shape;652;p43" title="US-StormPredictionCenter-Logo.svg (2).png"/>
          <p:cNvPicPr preferRelativeResize="0"/>
          <p:nvPr/>
        </p:nvPicPr>
        <p:blipFill>
          <a:blip r:embed="rId3">
            <a:alphaModFix amt="15000"/>
          </a:blip>
          <a:stretch>
            <a:fillRect/>
          </a:stretch>
        </p:blipFill>
        <p:spPr>
          <a:xfrm>
            <a:off x="0" y="396240"/>
            <a:ext cx="9144000" cy="4351020"/>
          </a:xfrm>
          <a:prstGeom prst="rect">
            <a:avLst/>
          </a:prstGeom>
          <a:noFill/>
          <a:ln>
            <a:noFill/>
          </a:ln>
        </p:spPr>
      </p:pic>
      <p:pic>
        <p:nvPicPr>
          <p:cNvPr id="653" name="Google Shape;653;p43"/>
          <p:cNvPicPr preferRelativeResize="0"/>
          <p:nvPr/>
        </p:nvPicPr>
        <p:blipFill rotWithShape="1">
          <a:blip r:embed="rId4">
            <a:alphaModFix/>
          </a:blip>
          <a:srcRect b="14408" l="8517" r="0" t="17817"/>
          <a:stretch/>
        </p:blipFill>
        <p:spPr>
          <a:xfrm>
            <a:off x="8391769" y="4788155"/>
            <a:ext cx="735237" cy="338425"/>
          </a:xfrm>
          <a:prstGeom prst="rect">
            <a:avLst/>
          </a:prstGeom>
          <a:noFill/>
          <a:ln>
            <a:noFill/>
          </a:ln>
        </p:spPr>
      </p:pic>
      <p:pic>
        <p:nvPicPr>
          <p:cNvPr id="654" name="Google Shape;654;p43" title="NOAANWSLogos.png"/>
          <p:cNvPicPr preferRelativeResize="0"/>
          <p:nvPr/>
        </p:nvPicPr>
        <p:blipFill>
          <a:blip r:embed="rId5">
            <a:alphaModFix/>
          </a:blip>
          <a:stretch>
            <a:fillRect/>
          </a:stretch>
        </p:blipFill>
        <p:spPr>
          <a:xfrm>
            <a:off x="16912" y="4788156"/>
            <a:ext cx="676824" cy="338425"/>
          </a:xfrm>
          <a:prstGeom prst="rect">
            <a:avLst/>
          </a:prstGeom>
          <a:noFill/>
          <a:ln>
            <a:noFill/>
          </a:ln>
        </p:spPr>
      </p:pic>
      <p:cxnSp>
        <p:nvCxnSpPr>
          <p:cNvPr id="655" name="Google Shape;655;p43"/>
          <p:cNvCxnSpPr/>
          <p:nvPr/>
        </p:nvCxnSpPr>
        <p:spPr>
          <a:xfrm>
            <a:off x="0" y="4745900"/>
            <a:ext cx="9170400" cy="0"/>
          </a:xfrm>
          <a:prstGeom prst="straightConnector1">
            <a:avLst/>
          </a:prstGeom>
          <a:noFill/>
          <a:ln cap="flat" cmpd="sng" w="9525">
            <a:solidFill>
              <a:srgbClr val="DBDFE4"/>
            </a:solidFill>
            <a:prstDash val="solid"/>
            <a:round/>
            <a:headEnd len="med" w="med" type="none"/>
            <a:tailEnd len="med" w="med" type="none"/>
          </a:ln>
        </p:spPr>
      </p:cxnSp>
      <p:sp>
        <p:nvSpPr>
          <p:cNvPr id="656" name="Google Shape;656;p43"/>
          <p:cNvSpPr txBox="1"/>
          <p:nvPr>
            <p:ph idx="12" type="sldNum"/>
          </p:nvPr>
        </p:nvSpPr>
        <p:spPr>
          <a:xfrm>
            <a:off x="4310859" y="4745892"/>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400">
                <a:solidFill>
                  <a:srgbClr val="9CA3AF"/>
                </a:solidFill>
              </a:rPr>
              <a:t>‹#›</a:t>
            </a:fld>
            <a:endParaRPr b="1" sz="1400">
              <a:solidFill>
                <a:srgbClr val="9CA3AF"/>
              </a:solidFill>
            </a:endParaRPr>
          </a:p>
        </p:txBody>
      </p:sp>
      <p:sp>
        <p:nvSpPr>
          <p:cNvPr id="657" name="Google Shape;657;p43"/>
          <p:cNvSpPr txBox="1"/>
          <p:nvPr/>
        </p:nvSpPr>
        <p:spPr>
          <a:xfrm>
            <a:off x="10022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Storm Prediction Center</a:t>
            </a:r>
            <a:endParaRPr/>
          </a:p>
        </p:txBody>
      </p:sp>
      <p:sp>
        <p:nvSpPr>
          <p:cNvPr id="658" name="Google Shape;658;p43"/>
          <p:cNvSpPr txBox="1"/>
          <p:nvPr/>
        </p:nvSpPr>
        <p:spPr>
          <a:xfrm>
            <a:off x="51680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Norman, OK</a:t>
            </a:r>
            <a:endParaRPr/>
          </a:p>
        </p:txBody>
      </p:sp>
      <p:sp>
        <p:nvSpPr>
          <p:cNvPr id="659" name="Google Shape;659;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60" name="Google Shape;660;p43"/>
          <p:cNvSpPr txBox="1"/>
          <p:nvPr>
            <p:ph type="ctrTitle"/>
          </p:nvPr>
        </p:nvSpPr>
        <p:spPr>
          <a:xfrm>
            <a:off x="-75" y="-33851"/>
            <a:ext cx="9144000" cy="1082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21874"/>
              <a:buNone/>
            </a:pPr>
            <a:r>
              <a:rPr lang="en" sz="4266">
                <a:solidFill>
                  <a:srgbClr val="F5F5F5"/>
                </a:solidFill>
                <a:latin typeface="Roboto"/>
                <a:ea typeface="Roboto"/>
                <a:cs typeface="Roboto"/>
                <a:sym typeface="Roboto"/>
              </a:rPr>
              <a:t>16</a:t>
            </a:r>
            <a:r>
              <a:rPr lang="en" sz="4266">
                <a:solidFill>
                  <a:srgbClr val="F5F5F5"/>
                </a:solidFill>
                <a:latin typeface="Roboto"/>
                <a:ea typeface="Roboto"/>
                <a:cs typeface="Roboto"/>
                <a:sym typeface="Roboto"/>
              </a:rPr>
              <a:t> March 2025 - Wind Outlook</a:t>
            </a:r>
            <a:endParaRPr sz="4266">
              <a:solidFill>
                <a:srgbClr val="F5F5F5"/>
              </a:solidFill>
              <a:latin typeface="Roboto"/>
              <a:ea typeface="Roboto"/>
              <a:cs typeface="Roboto"/>
              <a:sym typeface="Roboto"/>
            </a:endParaRPr>
          </a:p>
          <a:p>
            <a:pPr indent="0" lvl="0" marL="0" rtl="0" algn="l">
              <a:spcBef>
                <a:spcPts val="0"/>
              </a:spcBef>
              <a:spcAft>
                <a:spcPts val="0"/>
              </a:spcAft>
              <a:buSzPct val="195815"/>
              <a:buNone/>
            </a:pPr>
            <a:r>
              <a:t/>
            </a:r>
            <a:endParaRPr sz="2655">
              <a:solidFill>
                <a:srgbClr val="20B2AA"/>
              </a:solidFill>
            </a:endParaRPr>
          </a:p>
        </p:txBody>
      </p:sp>
      <p:sp>
        <p:nvSpPr>
          <p:cNvPr id="661" name="Google Shape;661;p43"/>
          <p:cNvSpPr txBox="1"/>
          <p:nvPr/>
        </p:nvSpPr>
        <p:spPr>
          <a:xfrm>
            <a:off x="1097280" y="914400"/>
            <a:ext cx="2520900" cy="445500"/>
          </a:xfrm>
          <a:prstGeom prst="rect">
            <a:avLst/>
          </a:prstGeom>
          <a:solidFill>
            <a:schemeClr val="lt1"/>
          </a:solidFill>
          <a:ln>
            <a:noFill/>
          </a:ln>
        </p:spPr>
        <p:txBody>
          <a:bodyPr anchorCtr="0" anchor="t" bIns="31500" lIns="63000" spcFirstLastPara="1" rIns="63000" wrap="square" tIns="31500">
            <a:spAutoFit/>
          </a:bodyPr>
          <a:lstStyle/>
          <a:p>
            <a:pPr indent="0" lvl="0" marL="0" marR="0" rtl="0" algn="ctr">
              <a:lnSpc>
                <a:spcPct val="100000"/>
              </a:lnSpc>
              <a:spcBef>
                <a:spcPts val="0"/>
              </a:spcBef>
              <a:spcAft>
                <a:spcPts val="0"/>
              </a:spcAft>
              <a:buClr>
                <a:srgbClr val="000000"/>
              </a:buClr>
              <a:buSzPts val="2480"/>
              <a:buFont typeface="Arial"/>
              <a:buNone/>
            </a:pPr>
            <a:r>
              <a:rPr b="1" i="0" lang="en" sz="2480" u="none" cap="none" strike="noStrike">
                <a:solidFill>
                  <a:schemeClr val="dk1"/>
                </a:solidFill>
                <a:latin typeface="Calibri"/>
                <a:ea typeface="Calibri"/>
                <a:cs typeface="Calibri"/>
                <a:sym typeface="Calibri"/>
              </a:rPr>
              <a:t>Operational </a:t>
            </a:r>
            <a:endParaRPr b="0" i="0" sz="1010" u="none" cap="none" strike="noStrike">
              <a:solidFill>
                <a:srgbClr val="000000"/>
              </a:solidFill>
              <a:latin typeface="Arial"/>
              <a:ea typeface="Arial"/>
              <a:cs typeface="Arial"/>
              <a:sym typeface="Arial"/>
            </a:endParaRPr>
          </a:p>
        </p:txBody>
      </p:sp>
      <p:sp>
        <p:nvSpPr>
          <p:cNvPr id="662" name="Google Shape;662;p43"/>
          <p:cNvSpPr txBox="1"/>
          <p:nvPr/>
        </p:nvSpPr>
        <p:spPr>
          <a:xfrm>
            <a:off x="5486400" y="914400"/>
            <a:ext cx="2858400" cy="445500"/>
          </a:xfrm>
          <a:prstGeom prst="rect">
            <a:avLst/>
          </a:prstGeom>
          <a:solidFill>
            <a:schemeClr val="lt1"/>
          </a:solidFill>
          <a:ln>
            <a:noFill/>
          </a:ln>
        </p:spPr>
        <p:txBody>
          <a:bodyPr anchorCtr="0" anchor="t" bIns="31500" lIns="63000" spcFirstLastPara="1" rIns="63000" wrap="square" tIns="31500">
            <a:spAutoFit/>
          </a:bodyPr>
          <a:lstStyle/>
          <a:p>
            <a:pPr indent="0" lvl="0" marL="0" marR="0" rtl="0" algn="l">
              <a:lnSpc>
                <a:spcPct val="100000"/>
              </a:lnSpc>
              <a:spcBef>
                <a:spcPts val="0"/>
              </a:spcBef>
              <a:spcAft>
                <a:spcPts val="0"/>
              </a:spcAft>
              <a:buClr>
                <a:srgbClr val="000000"/>
              </a:buClr>
              <a:buSzPts val="2480"/>
              <a:buFont typeface="Arial"/>
              <a:buNone/>
            </a:pPr>
            <a:r>
              <a:rPr b="1" i="0" lang="en" sz="2480" u="none" cap="none" strike="noStrike">
                <a:solidFill>
                  <a:schemeClr val="dk1"/>
                </a:solidFill>
                <a:latin typeface="Calibri"/>
                <a:ea typeface="Calibri"/>
                <a:cs typeface="Calibri"/>
                <a:sym typeface="Calibri"/>
              </a:rPr>
              <a:t>Conditional Intensity</a:t>
            </a:r>
            <a:endParaRPr b="0" i="0" sz="1010" u="none" cap="none" strike="noStrike">
              <a:solidFill>
                <a:srgbClr val="000000"/>
              </a:solidFill>
              <a:latin typeface="Arial"/>
              <a:ea typeface="Arial"/>
              <a:cs typeface="Arial"/>
              <a:sym typeface="Arial"/>
            </a:endParaRPr>
          </a:p>
        </p:txBody>
      </p:sp>
      <p:pic>
        <p:nvPicPr>
          <p:cNvPr id="663" name="Google Shape;663;p43" title="day1_wind_202503161300.png"/>
          <p:cNvPicPr preferRelativeResize="0"/>
          <p:nvPr/>
        </p:nvPicPr>
        <p:blipFill>
          <a:blip r:embed="rId6">
            <a:alphaModFix/>
          </a:blip>
          <a:stretch>
            <a:fillRect/>
          </a:stretch>
        </p:blipFill>
        <p:spPr>
          <a:xfrm>
            <a:off x="4571991" y="1426464"/>
            <a:ext cx="4535422" cy="3054096"/>
          </a:xfrm>
          <a:prstGeom prst="rect">
            <a:avLst/>
          </a:prstGeom>
          <a:noFill/>
          <a:ln>
            <a:noFill/>
          </a:ln>
        </p:spPr>
      </p:pic>
      <p:pic>
        <p:nvPicPr>
          <p:cNvPr id="664" name="Google Shape;664;p43"/>
          <p:cNvPicPr preferRelativeResize="0"/>
          <p:nvPr/>
        </p:nvPicPr>
        <p:blipFill>
          <a:blip r:embed="rId7">
            <a:alphaModFix/>
          </a:blip>
          <a:stretch>
            <a:fillRect/>
          </a:stretch>
        </p:blipFill>
        <p:spPr>
          <a:xfrm>
            <a:off x="18288" y="1426464"/>
            <a:ext cx="4535424" cy="3056481"/>
          </a:xfrm>
          <a:prstGeom prst="rect">
            <a:avLst/>
          </a:prstGeom>
          <a:noFill/>
          <a:ln>
            <a:noFill/>
          </a:ln>
        </p:spPr>
      </p:pic>
      <p:sp>
        <p:nvSpPr>
          <p:cNvPr id="665" name="Google Shape;665;p43"/>
          <p:cNvSpPr/>
          <p:nvPr/>
        </p:nvSpPr>
        <p:spPr>
          <a:xfrm>
            <a:off x="8114680" y="2637083"/>
            <a:ext cx="70200" cy="64800"/>
          </a:xfrm>
          <a:prstGeom prst="rect">
            <a:avLst/>
          </a:prstGeom>
          <a:solidFill>
            <a:srgbClr val="3AFF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6" name="Google Shape;666;p43"/>
          <p:cNvSpPr txBox="1"/>
          <p:nvPr/>
        </p:nvSpPr>
        <p:spPr>
          <a:xfrm>
            <a:off x="4572000" y="4406475"/>
            <a:ext cx="4535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b="1" lang="en" sz="1600">
                <a:solidFill>
                  <a:schemeClr val="lt1"/>
                </a:solidFill>
                <a:latin typeface="Roboto"/>
                <a:ea typeface="Roboto"/>
                <a:cs typeface="Roboto"/>
                <a:sym typeface="Roboto"/>
              </a:rPr>
              <a:t>          64 kts</a:t>
            </a:r>
            <a:r>
              <a:rPr b="1" lang="en" sz="1600">
                <a:solidFill>
                  <a:srgbClr val="FFFF00"/>
                </a:solidFill>
                <a:latin typeface="Roboto"/>
                <a:ea typeface="Roboto"/>
                <a:cs typeface="Roboto"/>
                <a:sym typeface="Roboto"/>
              </a:rPr>
              <a:t> </a:t>
            </a:r>
            <a:r>
              <a:rPr b="1" lang="en" sz="1600">
                <a:solidFill>
                  <a:srgbClr val="00FF00"/>
                </a:solidFill>
                <a:latin typeface="Roboto"/>
                <a:ea typeface="Roboto"/>
                <a:cs typeface="Roboto"/>
                <a:sym typeface="Roboto"/>
              </a:rPr>
              <a:t>                 73 kts</a:t>
            </a:r>
            <a:r>
              <a:rPr b="1" lang="en" sz="1600">
                <a:solidFill>
                  <a:srgbClr val="3AFFF4"/>
                </a:solidFill>
                <a:latin typeface="Roboto"/>
                <a:ea typeface="Roboto"/>
                <a:cs typeface="Roboto"/>
                <a:sym typeface="Roboto"/>
              </a:rPr>
              <a:t>                  82+ kts</a:t>
            </a:r>
            <a:endParaRPr b="1">
              <a:solidFill>
                <a:srgbClr val="3AFFF4"/>
              </a:solidFill>
            </a:endParaRPr>
          </a:p>
        </p:txBody>
      </p:sp>
      <p:sp>
        <p:nvSpPr>
          <p:cNvPr id="667" name="Google Shape;667;p43"/>
          <p:cNvSpPr/>
          <p:nvPr/>
        </p:nvSpPr>
        <p:spPr>
          <a:xfrm>
            <a:off x="8230278" y="2556471"/>
            <a:ext cx="70200" cy="64800"/>
          </a:xfrm>
          <a:prstGeom prst="rect">
            <a:avLst/>
          </a:prstGeom>
          <a:solidFill>
            <a:srgbClr val="3AFF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8" name="Google Shape;668;p43"/>
          <p:cNvSpPr/>
          <p:nvPr/>
        </p:nvSpPr>
        <p:spPr>
          <a:xfrm>
            <a:off x="8256543" y="2610766"/>
            <a:ext cx="70200" cy="64800"/>
          </a:xfrm>
          <a:prstGeom prst="rect">
            <a:avLst/>
          </a:prstGeom>
          <a:solidFill>
            <a:srgbClr val="3AFF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9" name="Google Shape;669;p43"/>
          <p:cNvSpPr/>
          <p:nvPr/>
        </p:nvSpPr>
        <p:spPr>
          <a:xfrm>
            <a:off x="8205725" y="2461844"/>
            <a:ext cx="70200" cy="64800"/>
          </a:xfrm>
          <a:prstGeom prst="rect">
            <a:avLst/>
          </a:prstGeom>
          <a:solidFill>
            <a:srgbClr val="3AFF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0" name="Google Shape;670;p43"/>
          <p:cNvSpPr/>
          <p:nvPr/>
        </p:nvSpPr>
        <p:spPr>
          <a:xfrm>
            <a:off x="8237233" y="2528389"/>
            <a:ext cx="70200" cy="64800"/>
          </a:xfrm>
          <a:prstGeom prst="rect">
            <a:avLst/>
          </a:prstGeom>
          <a:solidFill>
            <a:srgbClr val="3AFF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1" name="Google Shape;671;p43"/>
          <p:cNvSpPr/>
          <p:nvPr/>
        </p:nvSpPr>
        <p:spPr>
          <a:xfrm>
            <a:off x="8182990" y="2628311"/>
            <a:ext cx="70200" cy="64800"/>
          </a:xfrm>
          <a:prstGeom prst="rect">
            <a:avLst/>
          </a:prstGeom>
          <a:solidFill>
            <a:srgbClr val="00FF00"/>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2" name="Google Shape;672;p43"/>
          <p:cNvSpPr/>
          <p:nvPr/>
        </p:nvSpPr>
        <p:spPr>
          <a:xfrm>
            <a:off x="7992023" y="2661583"/>
            <a:ext cx="70200" cy="648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3" name="Google Shape;673;p43"/>
          <p:cNvSpPr/>
          <p:nvPr/>
        </p:nvSpPr>
        <p:spPr>
          <a:xfrm>
            <a:off x="8111150" y="2563478"/>
            <a:ext cx="70200" cy="64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4" name="Google Shape;674;p43"/>
          <p:cNvSpPr/>
          <p:nvPr/>
        </p:nvSpPr>
        <p:spPr>
          <a:xfrm>
            <a:off x="8109385" y="2694856"/>
            <a:ext cx="70200" cy="64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5" name="Google Shape;675;p43"/>
          <p:cNvSpPr/>
          <p:nvPr/>
        </p:nvSpPr>
        <p:spPr>
          <a:xfrm>
            <a:off x="8177695" y="2538926"/>
            <a:ext cx="70200" cy="64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6" name="Google Shape;676;p43"/>
          <p:cNvSpPr/>
          <p:nvPr/>
        </p:nvSpPr>
        <p:spPr>
          <a:xfrm>
            <a:off x="8182938" y="2684319"/>
            <a:ext cx="70200" cy="64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7" name="Google Shape;677;p43"/>
          <p:cNvSpPr/>
          <p:nvPr/>
        </p:nvSpPr>
        <p:spPr>
          <a:xfrm>
            <a:off x="8111098" y="2486344"/>
            <a:ext cx="70200" cy="64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8" name="Google Shape;678;p43"/>
          <p:cNvSpPr/>
          <p:nvPr/>
        </p:nvSpPr>
        <p:spPr>
          <a:xfrm>
            <a:off x="8235468" y="2428519"/>
            <a:ext cx="70200" cy="64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9" name="Google Shape;679;p43"/>
          <p:cNvSpPr/>
          <p:nvPr/>
        </p:nvSpPr>
        <p:spPr>
          <a:xfrm>
            <a:off x="8161968" y="2565243"/>
            <a:ext cx="70200" cy="64800"/>
          </a:xfrm>
          <a:prstGeom prst="rect">
            <a:avLst/>
          </a:prstGeom>
          <a:solidFill>
            <a:srgbClr val="3AFF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683" name="Shape 683"/>
        <p:cNvGrpSpPr/>
        <p:nvPr/>
      </p:nvGrpSpPr>
      <p:grpSpPr>
        <a:xfrm>
          <a:off x="0" y="0"/>
          <a:ext cx="0" cy="0"/>
          <a:chOff x="0" y="0"/>
          <a:chExt cx="0" cy="0"/>
        </a:xfrm>
      </p:grpSpPr>
      <p:pic>
        <p:nvPicPr>
          <p:cNvPr id="684" name="Google Shape;684;p44" title="US-StormPredictionCenter-Logo.svg (2).png"/>
          <p:cNvPicPr preferRelativeResize="0"/>
          <p:nvPr/>
        </p:nvPicPr>
        <p:blipFill>
          <a:blip r:embed="rId3">
            <a:alphaModFix amt="15000"/>
          </a:blip>
          <a:stretch>
            <a:fillRect/>
          </a:stretch>
        </p:blipFill>
        <p:spPr>
          <a:xfrm>
            <a:off x="0" y="396240"/>
            <a:ext cx="9144000" cy="4351020"/>
          </a:xfrm>
          <a:prstGeom prst="rect">
            <a:avLst/>
          </a:prstGeom>
          <a:noFill/>
          <a:ln>
            <a:noFill/>
          </a:ln>
        </p:spPr>
      </p:pic>
      <p:pic>
        <p:nvPicPr>
          <p:cNvPr id="685" name="Google Shape;685;p44" title="day1_wind_202506210100.png"/>
          <p:cNvPicPr preferRelativeResize="0"/>
          <p:nvPr/>
        </p:nvPicPr>
        <p:blipFill>
          <a:blip r:embed="rId4">
            <a:alphaModFix/>
          </a:blip>
          <a:stretch>
            <a:fillRect/>
          </a:stretch>
        </p:blipFill>
        <p:spPr>
          <a:xfrm>
            <a:off x="4572000" y="1426464"/>
            <a:ext cx="4535422" cy="3054096"/>
          </a:xfrm>
          <a:prstGeom prst="rect">
            <a:avLst/>
          </a:prstGeom>
          <a:noFill/>
          <a:ln>
            <a:noFill/>
          </a:ln>
        </p:spPr>
      </p:pic>
      <p:pic>
        <p:nvPicPr>
          <p:cNvPr id="686" name="Google Shape;686;p44"/>
          <p:cNvPicPr preferRelativeResize="0"/>
          <p:nvPr/>
        </p:nvPicPr>
        <p:blipFill rotWithShape="1">
          <a:blip r:embed="rId5">
            <a:alphaModFix/>
          </a:blip>
          <a:srcRect b="14408" l="8517" r="0" t="17817"/>
          <a:stretch/>
        </p:blipFill>
        <p:spPr>
          <a:xfrm>
            <a:off x="8391769" y="4788155"/>
            <a:ext cx="735237" cy="338425"/>
          </a:xfrm>
          <a:prstGeom prst="rect">
            <a:avLst/>
          </a:prstGeom>
          <a:noFill/>
          <a:ln>
            <a:noFill/>
          </a:ln>
        </p:spPr>
      </p:pic>
      <p:pic>
        <p:nvPicPr>
          <p:cNvPr id="687" name="Google Shape;687;p44" title="NOAANWSLogos.png"/>
          <p:cNvPicPr preferRelativeResize="0"/>
          <p:nvPr/>
        </p:nvPicPr>
        <p:blipFill>
          <a:blip r:embed="rId6">
            <a:alphaModFix/>
          </a:blip>
          <a:stretch>
            <a:fillRect/>
          </a:stretch>
        </p:blipFill>
        <p:spPr>
          <a:xfrm>
            <a:off x="16912" y="4788156"/>
            <a:ext cx="676824" cy="338425"/>
          </a:xfrm>
          <a:prstGeom prst="rect">
            <a:avLst/>
          </a:prstGeom>
          <a:noFill/>
          <a:ln>
            <a:noFill/>
          </a:ln>
        </p:spPr>
      </p:pic>
      <p:cxnSp>
        <p:nvCxnSpPr>
          <p:cNvPr id="688" name="Google Shape;688;p44"/>
          <p:cNvCxnSpPr/>
          <p:nvPr/>
        </p:nvCxnSpPr>
        <p:spPr>
          <a:xfrm>
            <a:off x="0" y="4745900"/>
            <a:ext cx="9170400" cy="0"/>
          </a:xfrm>
          <a:prstGeom prst="straightConnector1">
            <a:avLst/>
          </a:prstGeom>
          <a:noFill/>
          <a:ln cap="flat" cmpd="sng" w="9525">
            <a:solidFill>
              <a:srgbClr val="DBDFE4"/>
            </a:solidFill>
            <a:prstDash val="solid"/>
            <a:round/>
            <a:headEnd len="med" w="med" type="none"/>
            <a:tailEnd len="med" w="med" type="none"/>
          </a:ln>
        </p:spPr>
      </p:cxnSp>
      <p:sp>
        <p:nvSpPr>
          <p:cNvPr id="689" name="Google Shape;689;p44"/>
          <p:cNvSpPr txBox="1"/>
          <p:nvPr>
            <p:ph idx="12" type="sldNum"/>
          </p:nvPr>
        </p:nvSpPr>
        <p:spPr>
          <a:xfrm>
            <a:off x="4310859" y="4745892"/>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400">
                <a:solidFill>
                  <a:srgbClr val="9CA3AF"/>
                </a:solidFill>
              </a:rPr>
              <a:t>‹#›</a:t>
            </a:fld>
            <a:endParaRPr b="1" sz="1400">
              <a:solidFill>
                <a:srgbClr val="9CA3AF"/>
              </a:solidFill>
            </a:endParaRPr>
          </a:p>
        </p:txBody>
      </p:sp>
      <p:sp>
        <p:nvSpPr>
          <p:cNvPr id="690" name="Google Shape;690;p44"/>
          <p:cNvSpPr txBox="1"/>
          <p:nvPr/>
        </p:nvSpPr>
        <p:spPr>
          <a:xfrm>
            <a:off x="10022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Storm Prediction Center</a:t>
            </a:r>
            <a:endParaRPr/>
          </a:p>
        </p:txBody>
      </p:sp>
      <p:sp>
        <p:nvSpPr>
          <p:cNvPr id="691" name="Google Shape;691;p44"/>
          <p:cNvSpPr txBox="1"/>
          <p:nvPr/>
        </p:nvSpPr>
        <p:spPr>
          <a:xfrm>
            <a:off x="51680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Norman, OK</a:t>
            </a:r>
            <a:endParaRPr/>
          </a:p>
        </p:txBody>
      </p:sp>
      <p:sp>
        <p:nvSpPr>
          <p:cNvPr id="692" name="Google Shape;692;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93" name="Google Shape;693;p44"/>
          <p:cNvSpPr txBox="1"/>
          <p:nvPr>
            <p:ph type="ctrTitle"/>
          </p:nvPr>
        </p:nvSpPr>
        <p:spPr>
          <a:xfrm>
            <a:off x="-75" y="-33851"/>
            <a:ext cx="9144000" cy="1082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21874"/>
              <a:buNone/>
            </a:pPr>
            <a:r>
              <a:rPr lang="en" sz="4266">
                <a:solidFill>
                  <a:srgbClr val="F5F5F5"/>
                </a:solidFill>
                <a:latin typeface="Roboto"/>
                <a:ea typeface="Roboto"/>
                <a:cs typeface="Roboto"/>
                <a:sym typeface="Roboto"/>
              </a:rPr>
              <a:t>20 June 2025 - Wind Outlook</a:t>
            </a:r>
            <a:endParaRPr sz="4266">
              <a:solidFill>
                <a:srgbClr val="F5F5F5"/>
              </a:solidFill>
              <a:latin typeface="Roboto"/>
              <a:ea typeface="Roboto"/>
              <a:cs typeface="Roboto"/>
              <a:sym typeface="Roboto"/>
            </a:endParaRPr>
          </a:p>
          <a:p>
            <a:pPr indent="0" lvl="0" marL="0" rtl="0" algn="l">
              <a:spcBef>
                <a:spcPts val="0"/>
              </a:spcBef>
              <a:spcAft>
                <a:spcPts val="0"/>
              </a:spcAft>
              <a:buSzPct val="195815"/>
              <a:buNone/>
            </a:pPr>
            <a:r>
              <a:t/>
            </a:r>
            <a:endParaRPr sz="2655">
              <a:solidFill>
                <a:srgbClr val="20B2AA"/>
              </a:solidFill>
            </a:endParaRPr>
          </a:p>
        </p:txBody>
      </p:sp>
      <p:sp>
        <p:nvSpPr>
          <p:cNvPr id="694" name="Google Shape;694;p44"/>
          <p:cNvSpPr txBox="1"/>
          <p:nvPr/>
        </p:nvSpPr>
        <p:spPr>
          <a:xfrm>
            <a:off x="1097280" y="914400"/>
            <a:ext cx="2520900" cy="445500"/>
          </a:xfrm>
          <a:prstGeom prst="rect">
            <a:avLst/>
          </a:prstGeom>
          <a:solidFill>
            <a:schemeClr val="lt1"/>
          </a:solidFill>
          <a:ln>
            <a:noFill/>
          </a:ln>
        </p:spPr>
        <p:txBody>
          <a:bodyPr anchorCtr="0" anchor="t" bIns="31500" lIns="63000" spcFirstLastPara="1" rIns="63000" wrap="square" tIns="31500">
            <a:spAutoFit/>
          </a:bodyPr>
          <a:lstStyle/>
          <a:p>
            <a:pPr indent="0" lvl="0" marL="0" marR="0" rtl="0" algn="ctr">
              <a:lnSpc>
                <a:spcPct val="100000"/>
              </a:lnSpc>
              <a:spcBef>
                <a:spcPts val="0"/>
              </a:spcBef>
              <a:spcAft>
                <a:spcPts val="0"/>
              </a:spcAft>
              <a:buClr>
                <a:srgbClr val="000000"/>
              </a:buClr>
              <a:buSzPts val="2480"/>
              <a:buFont typeface="Arial"/>
              <a:buNone/>
            </a:pPr>
            <a:r>
              <a:rPr b="1" i="0" lang="en" sz="2480" u="none" cap="none" strike="noStrike">
                <a:solidFill>
                  <a:schemeClr val="dk1"/>
                </a:solidFill>
                <a:latin typeface="Calibri"/>
                <a:ea typeface="Calibri"/>
                <a:cs typeface="Calibri"/>
                <a:sym typeface="Calibri"/>
              </a:rPr>
              <a:t>Operational </a:t>
            </a:r>
            <a:endParaRPr b="0" i="0" sz="1010" u="none" cap="none" strike="noStrike">
              <a:solidFill>
                <a:srgbClr val="000000"/>
              </a:solidFill>
              <a:latin typeface="Arial"/>
              <a:ea typeface="Arial"/>
              <a:cs typeface="Arial"/>
              <a:sym typeface="Arial"/>
            </a:endParaRPr>
          </a:p>
        </p:txBody>
      </p:sp>
      <p:sp>
        <p:nvSpPr>
          <p:cNvPr id="695" name="Google Shape;695;p44"/>
          <p:cNvSpPr txBox="1"/>
          <p:nvPr/>
        </p:nvSpPr>
        <p:spPr>
          <a:xfrm>
            <a:off x="5486400" y="914400"/>
            <a:ext cx="2858400" cy="445500"/>
          </a:xfrm>
          <a:prstGeom prst="rect">
            <a:avLst/>
          </a:prstGeom>
          <a:solidFill>
            <a:schemeClr val="lt1"/>
          </a:solidFill>
          <a:ln>
            <a:noFill/>
          </a:ln>
        </p:spPr>
        <p:txBody>
          <a:bodyPr anchorCtr="0" anchor="t" bIns="31500" lIns="63000" spcFirstLastPara="1" rIns="63000" wrap="square" tIns="31500">
            <a:spAutoFit/>
          </a:bodyPr>
          <a:lstStyle/>
          <a:p>
            <a:pPr indent="0" lvl="0" marL="0" marR="0" rtl="0" algn="l">
              <a:lnSpc>
                <a:spcPct val="100000"/>
              </a:lnSpc>
              <a:spcBef>
                <a:spcPts val="0"/>
              </a:spcBef>
              <a:spcAft>
                <a:spcPts val="0"/>
              </a:spcAft>
              <a:buClr>
                <a:srgbClr val="000000"/>
              </a:buClr>
              <a:buSzPts val="2480"/>
              <a:buFont typeface="Arial"/>
              <a:buNone/>
            </a:pPr>
            <a:r>
              <a:rPr b="1" i="0" lang="en" sz="2480" u="none" cap="none" strike="noStrike">
                <a:solidFill>
                  <a:schemeClr val="dk1"/>
                </a:solidFill>
                <a:latin typeface="Calibri"/>
                <a:ea typeface="Calibri"/>
                <a:cs typeface="Calibri"/>
                <a:sym typeface="Calibri"/>
              </a:rPr>
              <a:t>Conditional Intensity</a:t>
            </a:r>
            <a:endParaRPr b="0" i="0" sz="1010" u="none" cap="none" strike="noStrike">
              <a:solidFill>
                <a:srgbClr val="000000"/>
              </a:solidFill>
              <a:latin typeface="Arial"/>
              <a:ea typeface="Arial"/>
              <a:cs typeface="Arial"/>
              <a:sym typeface="Arial"/>
            </a:endParaRPr>
          </a:p>
        </p:txBody>
      </p:sp>
      <p:pic>
        <p:nvPicPr>
          <p:cNvPr id="696" name="Google Shape;696;p44"/>
          <p:cNvPicPr preferRelativeResize="0"/>
          <p:nvPr/>
        </p:nvPicPr>
        <p:blipFill>
          <a:blip r:embed="rId7">
            <a:alphaModFix/>
          </a:blip>
          <a:stretch>
            <a:fillRect/>
          </a:stretch>
        </p:blipFill>
        <p:spPr>
          <a:xfrm>
            <a:off x="18288" y="1426464"/>
            <a:ext cx="4535424" cy="3054096"/>
          </a:xfrm>
          <a:prstGeom prst="rect">
            <a:avLst/>
          </a:prstGeom>
          <a:noFill/>
          <a:ln>
            <a:noFill/>
          </a:ln>
        </p:spPr>
      </p:pic>
      <p:sp>
        <p:nvSpPr>
          <p:cNvPr id="697" name="Google Shape;697;p44"/>
          <p:cNvSpPr txBox="1"/>
          <p:nvPr/>
        </p:nvSpPr>
        <p:spPr>
          <a:xfrm>
            <a:off x="4572000" y="4406475"/>
            <a:ext cx="4535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b="1" lang="en" sz="1600">
                <a:solidFill>
                  <a:schemeClr val="lt1"/>
                </a:solidFill>
                <a:latin typeface="Roboto"/>
                <a:ea typeface="Roboto"/>
                <a:cs typeface="Roboto"/>
                <a:sym typeface="Roboto"/>
              </a:rPr>
              <a:t>          64 kts</a:t>
            </a:r>
            <a:r>
              <a:rPr b="1" lang="en" sz="1600">
                <a:solidFill>
                  <a:srgbClr val="FFFF00"/>
                </a:solidFill>
                <a:latin typeface="Roboto"/>
                <a:ea typeface="Roboto"/>
                <a:cs typeface="Roboto"/>
                <a:sym typeface="Roboto"/>
              </a:rPr>
              <a:t> </a:t>
            </a:r>
            <a:r>
              <a:rPr b="1" lang="en" sz="1600">
                <a:solidFill>
                  <a:srgbClr val="00FF00"/>
                </a:solidFill>
                <a:latin typeface="Roboto"/>
                <a:ea typeface="Roboto"/>
                <a:cs typeface="Roboto"/>
                <a:sym typeface="Roboto"/>
              </a:rPr>
              <a:t>                 73 kts</a:t>
            </a:r>
            <a:r>
              <a:rPr b="1" lang="en" sz="1600">
                <a:solidFill>
                  <a:srgbClr val="3AFFF4"/>
                </a:solidFill>
                <a:latin typeface="Roboto"/>
                <a:ea typeface="Roboto"/>
                <a:cs typeface="Roboto"/>
                <a:sym typeface="Roboto"/>
              </a:rPr>
              <a:t>                  82+ kts</a:t>
            </a:r>
            <a:endParaRPr b="1">
              <a:solidFill>
                <a:srgbClr val="3AFFF4"/>
              </a:solidFill>
            </a:endParaRPr>
          </a:p>
        </p:txBody>
      </p:sp>
      <p:sp>
        <p:nvSpPr>
          <p:cNvPr id="698" name="Google Shape;698;p44"/>
          <p:cNvSpPr/>
          <p:nvPr/>
        </p:nvSpPr>
        <p:spPr>
          <a:xfrm>
            <a:off x="6709652" y="2023901"/>
            <a:ext cx="70200" cy="64800"/>
          </a:xfrm>
          <a:prstGeom prst="rect">
            <a:avLst/>
          </a:prstGeom>
          <a:solidFill>
            <a:srgbClr val="3AFFF4"/>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9" name="Google Shape;699;p44"/>
          <p:cNvSpPr/>
          <p:nvPr/>
        </p:nvSpPr>
        <p:spPr>
          <a:xfrm>
            <a:off x="6777962" y="2022137"/>
            <a:ext cx="70200" cy="64800"/>
          </a:xfrm>
          <a:prstGeom prst="rect">
            <a:avLst/>
          </a:prstGeom>
          <a:solidFill>
            <a:srgbClr val="3AFFF4"/>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0" name="Google Shape;700;p44"/>
          <p:cNvSpPr/>
          <p:nvPr/>
        </p:nvSpPr>
        <p:spPr>
          <a:xfrm>
            <a:off x="6762182" y="2069424"/>
            <a:ext cx="70200" cy="64800"/>
          </a:xfrm>
          <a:prstGeom prst="rect">
            <a:avLst/>
          </a:prstGeom>
          <a:solidFill>
            <a:srgbClr val="00FF00"/>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1" name="Google Shape;701;p44"/>
          <p:cNvSpPr/>
          <p:nvPr/>
        </p:nvSpPr>
        <p:spPr>
          <a:xfrm>
            <a:off x="6667607" y="2058939"/>
            <a:ext cx="70200" cy="648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2" name="Google Shape;702;p44"/>
          <p:cNvSpPr/>
          <p:nvPr/>
        </p:nvSpPr>
        <p:spPr>
          <a:xfrm>
            <a:off x="6949619" y="2011599"/>
            <a:ext cx="70200" cy="648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3" name="Google Shape;703;p44"/>
          <p:cNvSpPr/>
          <p:nvPr/>
        </p:nvSpPr>
        <p:spPr>
          <a:xfrm>
            <a:off x="7249177" y="2023850"/>
            <a:ext cx="70200" cy="648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4" name="Google Shape;704;p44"/>
          <p:cNvSpPr/>
          <p:nvPr/>
        </p:nvSpPr>
        <p:spPr>
          <a:xfrm>
            <a:off x="6854992" y="2022085"/>
            <a:ext cx="70200" cy="648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5" name="Google Shape;705;p44"/>
          <p:cNvSpPr/>
          <p:nvPr/>
        </p:nvSpPr>
        <p:spPr>
          <a:xfrm>
            <a:off x="6798932" y="1959017"/>
            <a:ext cx="70200" cy="648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709" name="Shape 709"/>
        <p:cNvGrpSpPr/>
        <p:nvPr/>
      </p:nvGrpSpPr>
      <p:grpSpPr>
        <a:xfrm>
          <a:off x="0" y="0"/>
          <a:ext cx="0" cy="0"/>
          <a:chOff x="0" y="0"/>
          <a:chExt cx="0" cy="0"/>
        </a:xfrm>
      </p:grpSpPr>
      <p:pic>
        <p:nvPicPr>
          <p:cNvPr id="710" name="Google Shape;710;p45" title="US-StormPredictionCenter-Logo.svg (2).png"/>
          <p:cNvPicPr preferRelativeResize="0"/>
          <p:nvPr/>
        </p:nvPicPr>
        <p:blipFill>
          <a:blip r:embed="rId3">
            <a:alphaModFix amt="15000"/>
          </a:blip>
          <a:stretch>
            <a:fillRect/>
          </a:stretch>
        </p:blipFill>
        <p:spPr>
          <a:xfrm>
            <a:off x="0" y="396240"/>
            <a:ext cx="9144000" cy="4351020"/>
          </a:xfrm>
          <a:prstGeom prst="rect">
            <a:avLst/>
          </a:prstGeom>
          <a:noFill/>
          <a:ln>
            <a:noFill/>
          </a:ln>
        </p:spPr>
      </p:pic>
      <p:pic>
        <p:nvPicPr>
          <p:cNvPr id="711" name="Google Shape;711;p45"/>
          <p:cNvPicPr preferRelativeResize="0"/>
          <p:nvPr/>
        </p:nvPicPr>
        <p:blipFill rotWithShape="1">
          <a:blip r:embed="rId4">
            <a:alphaModFix/>
          </a:blip>
          <a:srcRect b="14408" l="8517" r="0" t="17817"/>
          <a:stretch/>
        </p:blipFill>
        <p:spPr>
          <a:xfrm>
            <a:off x="8391769" y="4788155"/>
            <a:ext cx="735237" cy="338425"/>
          </a:xfrm>
          <a:prstGeom prst="rect">
            <a:avLst/>
          </a:prstGeom>
          <a:noFill/>
          <a:ln>
            <a:noFill/>
          </a:ln>
        </p:spPr>
      </p:pic>
      <p:pic>
        <p:nvPicPr>
          <p:cNvPr id="712" name="Google Shape;712;p45" title="NOAANWSLogos.png"/>
          <p:cNvPicPr preferRelativeResize="0"/>
          <p:nvPr/>
        </p:nvPicPr>
        <p:blipFill>
          <a:blip r:embed="rId5">
            <a:alphaModFix/>
          </a:blip>
          <a:stretch>
            <a:fillRect/>
          </a:stretch>
        </p:blipFill>
        <p:spPr>
          <a:xfrm>
            <a:off x="16912" y="4788156"/>
            <a:ext cx="676824" cy="338425"/>
          </a:xfrm>
          <a:prstGeom prst="rect">
            <a:avLst/>
          </a:prstGeom>
          <a:noFill/>
          <a:ln>
            <a:noFill/>
          </a:ln>
        </p:spPr>
      </p:pic>
      <p:cxnSp>
        <p:nvCxnSpPr>
          <p:cNvPr id="713" name="Google Shape;713;p45"/>
          <p:cNvCxnSpPr/>
          <p:nvPr/>
        </p:nvCxnSpPr>
        <p:spPr>
          <a:xfrm>
            <a:off x="0" y="4745900"/>
            <a:ext cx="9170400" cy="0"/>
          </a:xfrm>
          <a:prstGeom prst="straightConnector1">
            <a:avLst/>
          </a:prstGeom>
          <a:noFill/>
          <a:ln cap="flat" cmpd="sng" w="9525">
            <a:solidFill>
              <a:srgbClr val="DBDFE4"/>
            </a:solidFill>
            <a:prstDash val="solid"/>
            <a:round/>
            <a:headEnd len="med" w="med" type="none"/>
            <a:tailEnd len="med" w="med" type="none"/>
          </a:ln>
        </p:spPr>
      </p:cxnSp>
      <p:sp>
        <p:nvSpPr>
          <p:cNvPr id="714" name="Google Shape;714;p45"/>
          <p:cNvSpPr txBox="1"/>
          <p:nvPr>
            <p:ph idx="12" type="sldNum"/>
          </p:nvPr>
        </p:nvSpPr>
        <p:spPr>
          <a:xfrm>
            <a:off x="4310859" y="4745892"/>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400">
                <a:solidFill>
                  <a:srgbClr val="9CA3AF"/>
                </a:solidFill>
              </a:rPr>
              <a:t>‹#›</a:t>
            </a:fld>
            <a:endParaRPr b="1" sz="1400">
              <a:solidFill>
                <a:srgbClr val="9CA3AF"/>
              </a:solidFill>
            </a:endParaRPr>
          </a:p>
        </p:txBody>
      </p:sp>
      <p:sp>
        <p:nvSpPr>
          <p:cNvPr id="715" name="Google Shape;715;p45"/>
          <p:cNvSpPr txBox="1"/>
          <p:nvPr/>
        </p:nvSpPr>
        <p:spPr>
          <a:xfrm>
            <a:off x="10022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Storm Prediction Center</a:t>
            </a:r>
            <a:endParaRPr/>
          </a:p>
        </p:txBody>
      </p:sp>
      <p:sp>
        <p:nvSpPr>
          <p:cNvPr id="716" name="Google Shape;716;p45"/>
          <p:cNvSpPr txBox="1"/>
          <p:nvPr/>
        </p:nvSpPr>
        <p:spPr>
          <a:xfrm>
            <a:off x="51680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Norman, OK</a:t>
            </a:r>
            <a:endParaRPr/>
          </a:p>
        </p:txBody>
      </p:sp>
      <p:sp>
        <p:nvSpPr>
          <p:cNvPr id="717" name="Google Shape;717;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18" name="Google Shape;718;p45"/>
          <p:cNvSpPr txBox="1"/>
          <p:nvPr>
            <p:ph type="ctrTitle"/>
          </p:nvPr>
        </p:nvSpPr>
        <p:spPr>
          <a:xfrm>
            <a:off x="-75" y="-33851"/>
            <a:ext cx="9144000" cy="1082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21874"/>
              <a:buNone/>
            </a:pPr>
            <a:r>
              <a:rPr lang="en" sz="4266">
                <a:solidFill>
                  <a:srgbClr val="F5F5F5"/>
                </a:solidFill>
                <a:latin typeface="Roboto"/>
                <a:ea typeface="Roboto"/>
                <a:cs typeface="Roboto"/>
                <a:sym typeface="Roboto"/>
              </a:rPr>
              <a:t>23 March 2025 - Hail Outlook</a:t>
            </a:r>
            <a:endParaRPr sz="4266">
              <a:solidFill>
                <a:srgbClr val="F5F5F5"/>
              </a:solidFill>
              <a:latin typeface="Roboto"/>
              <a:ea typeface="Roboto"/>
              <a:cs typeface="Roboto"/>
              <a:sym typeface="Roboto"/>
            </a:endParaRPr>
          </a:p>
          <a:p>
            <a:pPr indent="0" lvl="0" marL="0" rtl="0" algn="l">
              <a:spcBef>
                <a:spcPts val="0"/>
              </a:spcBef>
              <a:spcAft>
                <a:spcPts val="0"/>
              </a:spcAft>
              <a:buSzPct val="195815"/>
              <a:buNone/>
            </a:pPr>
            <a:r>
              <a:t/>
            </a:r>
            <a:endParaRPr sz="2655">
              <a:solidFill>
                <a:srgbClr val="20B2AA"/>
              </a:solidFill>
            </a:endParaRPr>
          </a:p>
        </p:txBody>
      </p:sp>
      <p:sp>
        <p:nvSpPr>
          <p:cNvPr id="719" name="Google Shape;719;p45"/>
          <p:cNvSpPr txBox="1"/>
          <p:nvPr/>
        </p:nvSpPr>
        <p:spPr>
          <a:xfrm>
            <a:off x="1097280" y="914400"/>
            <a:ext cx="2520900" cy="445500"/>
          </a:xfrm>
          <a:prstGeom prst="rect">
            <a:avLst/>
          </a:prstGeom>
          <a:solidFill>
            <a:schemeClr val="lt1"/>
          </a:solidFill>
          <a:ln>
            <a:noFill/>
          </a:ln>
        </p:spPr>
        <p:txBody>
          <a:bodyPr anchorCtr="0" anchor="t" bIns="31500" lIns="63000" spcFirstLastPara="1" rIns="63000" wrap="square" tIns="31500">
            <a:spAutoFit/>
          </a:bodyPr>
          <a:lstStyle/>
          <a:p>
            <a:pPr indent="0" lvl="0" marL="0" marR="0" rtl="0" algn="ctr">
              <a:lnSpc>
                <a:spcPct val="100000"/>
              </a:lnSpc>
              <a:spcBef>
                <a:spcPts val="0"/>
              </a:spcBef>
              <a:spcAft>
                <a:spcPts val="0"/>
              </a:spcAft>
              <a:buClr>
                <a:srgbClr val="000000"/>
              </a:buClr>
              <a:buSzPts val="2480"/>
              <a:buFont typeface="Arial"/>
              <a:buNone/>
            </a:pPr>
            <a:r>
              <a:rPr b="1" i="0" lang="en" sz="2480" u="none" cap="none" strike="noStrike">
                <a:solidFill>
                  <a:schemeClr val="dk1"/>
                </a:solidFill>
                <a:latin typeface="Calibri"/>
                <a:ea typeface="Calibri"/>
                <a:cs typeface="Calibri"/>
                <a:sym typeface="Calibri"/>
              </a:rPr>
              <a:t>Operational </a:t>
            </a:r>
            <a:endParaRPr b="0" i="0" sz="1010" u="none" cap="none" strike="noStrike">
              <a:solidFill>
                <a:srgbClr val="000000"/>
              </a:solidFill>
              <a:latin typeface="Arial"/>
              <a:ea typeface="Arial"/>
              <a:cs typeface="Arial"/>
              <a:sym typeface="Arial"/>
            </a:endParaRPr>
          </a:p>
        </p:txBody>
      </p:sp>
      <p:sp>
        <p:nvSpPr>
          <p:cNvPr id="720" name="Google Shape;720;p45"/>
          <p:cNvSpPr txBox="1"/>
          <p:nvPr/>
        </p:nvSpPr>
        <p:spPr>
          <a:xfrm>
            <a:off x="5486400" y="914400"/>
            <a:ext cx="2858400" cy="445500"/>
          </a:xfrm>
          <a:prstGeom prst="rect">
            <a:avLst/>
          </a:prstGeom>
          <a:solidFill>
            <a:schemeClr val="lt1"/>
          </a:solidFill>
          <a:ln>
            <a:noFill/>
          </a:ln>
        </p:spPr>
        <p:txBody>
          <a:bodyPr anchorCtr="0" anchor="t" bIns="31500" lIns="63000" spcFirstLastPara="1" rIns="63000" wrap="square" tIns="31500">
            <a:spAutoFit/>
          </a:bodyPr>
          <a:lstStyle/>
          <a:p>
            <a:pPr indent="0" lvl="0" marL="0" marR="0" rtl="0" algn="l">
              <a:lnSpc>
                <a:spcPct val="100000"/>
              </a:lnSpc>
              <a:spcBef>
                <a:spcPts val="0"/>
              </a:spcBef>
              <a:spcAft>
                <a:spcPts val="0"/>
              </a:spcAft>
              <a:buClr>
                <a:srgbClr val="000000"/>
              </a:buClr>
              <a:buSzPts val="2480"/>
              <a:buFont typeface="Arial"/>
              <a:buNone/>
            </a:pPr>
            <a:r>
              <a:rPr b="1" i="0" lang="en" sz="2480" u="none" cap="none" strike="noStrike">
                <a:solidFill>
                  <a:schemeClr val="dk1"/>
                </a:solidFill>
                <a:latin typeface="Calibri"/>
                <a:ea typeface="Calibri"/>
                <a:cs typeface="Calibri"/>
                <a:sym typeface="Calibri"/>
              </a:rPr>
              <a:t>Conditional Intensity</a:t>
            </a:r>
            <a:endParaRPr b="0" i="0" sz="1010" u="none" cap="none" strike="noStrike">
              <a:solidFill>
                <a:srgbClr val="000000"/>
              </a:solidFill>
              <a:latin typeface="Arial"/>
              <a:ea typeface="Arial"/>
              <a:cs typeface="Arial"/>
              <a:sym typeface="Arial"/>
            </a:endParaRPr>
          </a:p>
        </p:txBody>
      </p:sp>
      <p:pic>
        <p:nvPicPr>
          <p:cNvPr id="721" name="Google Shape;721;p45" title="day1_hail_202503232000.png"/>
          <p:cNvPicPr preferRelativeResize="0"/>
          <p:nvPr/>
        </p:nvPicPr>
        <p:blipFill>
          <a:blip r:embed="rId6">
            <a:alphaModFix/>
          </a:blip>
          <a:stretch>
            <a:fillRect/>
          </a:stretch>
        </p:blipFill>
        <p:spPr>
          <a:xfrm>
            <a:off x="4571991" y="1426464"/>
            <a:ext cx="4535422" cy="3054096"/>
          </a:xfrm>
          <a:prstGeom prst="rect">
            <a:avLst/>
          </a:prstGeom>
          <a:noFill/>
          <a:ln>
            <a:noFill/>
          </a:ln>
        </p:spPr>
      </p:pic>
      <p:pic>
        <p:nvPicPr>
          <p:cNvPr id="722" name="Google Shape;722;p45"/>
          <p:cNvPicPr preferRelativeResize="0"/>
          <p:nvPr/>
        </p:nvPicPr>
        <p:blipFill>
          <a:blip r:embed="rId7">
            <a:alphaModFix/>
          </a:blip>
          <a:stretch>
            <a:fillRect/>
          </a:stretch>
        </p:blipFill>
        <p:spPr>
          <a:xfrm>
            <a:off x="18288" y="1426464"/>
            <a:ext cx="4535424" cy="3054096"/>
          </a:xfrm>
          <a:prstGeom prst="rect">
            <a:avLst/>
          </a:prstGeom>
          <a:noFill/>
          <a:ln>
            <a:noFill/>
          </a:ln>
        </p:spPr>
      </p:pic>
      <p:sp>
        <p:nvSpPr>
          <p:cNvPr id="723" name="Google Shape;723;p45"/>
          <p:cNvSpPr txBox="1"/>
          <p:nvPr/>
        </p:nvSpPr>
        <p:spPr>
          <a:xfrm>
            <a:off x="5598975" y="4406475"/>
            <a:ext cx="2473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b="1" lang="en" sz="1600">
                <a:solidFill>
                  <a:srgbClr val="00FF00"/>
                </a:solidFill>
                <a:latin typeface="Roboto"/>
                <a:ea typeface="Roboto"/>
                <a:cs typeface="Roboto"/>
                <a:sym typeface="Roboto"/>
              </a:rPr>
              <a:t>2 inch</a:t>
            </a:r>
            <a:r>
              <a:rPr b="1" lang="en" sz="1600">
                <a:solidFill>
                  <a:srgbClr val="3AFFF4"/>
                </a:solidFill>
                <a:latin typeface="Roboto"/>
                <a:ea typeface="Roboto"/>
                <a:cs typeface="Roboto"/>
                <a:sym typeface="Roboto"/>
              </a:rPr>
              <a:t>                 3.5+ inch</a:t>
            </a:r>
            <a:endParaRPr b="1">
              <a:solidFill>
                <a:srgbClr val="3AFFF4"/>
              </a:solidFill>
            </a:endParaRPr>
          </a:p>
        </p:txBody>
      </p:sp>
      <p:sp>
        <p:nvSpPr>
          <p:cNvPr id="724" name="Google Shape;724;p45"/>
          <p:cNvSpPr/>
          <p:nvPr/>
        </p:nvSpPr>
        <p:spPr>
          <a:xfrm>
            <a:off x="6629040" y="3821297"/>
            <a:ext cx="70200" cy="64800"/>
          </a:xfrm>
          <a:prstGeom prst="rect">
            <a:avLst/>
          </a:prstGeom>
          <a:solidFill>
            <a:srgbClr val="00FF00"/>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5" name="Google Shape;725;p45"/>
          <p:cNvSpPr/>
          <p:nvPr/>
        </p:nvSpPr>
        <p:spPr>
          <a:xfrm>
            <a:off x="7229919" y="3455143"/>
            <a:ext cx="70200" cy="64800"/>
          </a:xfrm>
          <a:prstGeom prst="rect">
            <a:avLst/>
          </a:prstGeom>
          <a:solidFill>
            <a:srgbClr val="00FF00"/>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6" name="Google Shape;726;p45"/>
          <p:cNvSpPr/>
          <p:nvPr/>
        </p:nvSpPr>
        <p:spPr>
          <a:xfrm>
            <a:off x="6683335" y="3819532"/>
            <a:ext cx="70200" cy="64800"/>
          </a:xfrm>
          <a:prstGeom prst="rect">
            <a:avLst/>
          </a:prstGeom>
          <a:solidFill>
            <a:srgbClr val="00FF00"/>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7" name="Google Shape;727;p45"/>
          <p:cNvSpPr/>
          <p:nvPr/>
        </p:nvSpPr>
        <p:spPr>
          <a:xfrm>
            <a:off x="7389327" y="3453378"/>
            <a:ext cx="70200" cy="64800"/>
          </a:xfrm>
          <a:prstGeom prst="rect">
            <a:avLst/>
          </a:prstGeom>
          <a:solidFill>
            <a:srgbClr val="00FF00"/>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8" name="Google Shape;728;p45"/>
          <p:cNvSpPr/>
          <p:nvPr/>
        </p:nvSpPr>
        <p:spPr>
          <a:xfrm>
            <a:off x="7256184" y="3572505"/>
            <a:ext cx="70200" cy="64800"/>
          </a:xfrm>
          <a:prstGeom prst="rect">
            <a:avLst/>
          </a:prstGeom>
          <a:solidFill>
            <a:srgbClr val="00FF00"/>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9" name="Google Shape;729;p45"/>
          <p:cNvSpPr/>
          <p:nvPr/>
        </p:nvSpPr>
        <p:spPr>
          <a:xfrm>
            <a:off x="6681570" y="3768715"/>
            <a:ext cx="70200" cy="64800"/>
          </a:xfrm>
          <a:prstGeom prst="rect">
            <a:avLst/>
          </a:prstGeom>
          <a:solidFill>
            <a:srgbClr val="00FF00"/>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0" name="Google Shape;730;p45"/>
          <p:cNvSpPr/>
          <p:nvPr/>
        </p:nvSpPr>
        <p:spPr>
          <a:xfrm>
            <a:off x="6660547" y="3845798"/>
            <a:ext cx="70200" cy="64800"/>
          </a:xfrm>
          <a:prstGeom prst="rect">
            <a:avLst/>
          </a:prstGeom>
          <a:solidFill>
            <a:srgbClr val="00FF00"/>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734" name="Shape 734"/>
        <p:cNvGrpSpPr/>
        <p:nvPr/>
      </p:nvGrpSpPr>
      <p:grpSpPr>
        <a:xfrm>
          <a:off x="0" y="0"/>
          <a:ext cx="0" cy="0"/>
          <a:chOff x="0" y="0"/>
          <a:chExt cx="0" cy="0"/>
        </a:xfrm>
      </p:grpSpPr>
      <p:pic>
        <p:nvPicPr>
          <p:cNvPr id="735" name="Google Shape;735;p46" title="US-StormPredictionCenter-Logo.svg (2).png"/>
          <p:cNvPicPr preferRelativeResize="0"/>
          <p:nvPr/>
        </p:nvPicPr>
        <p:blipFill>
          <a:blip r:embed="rId3">
            <a:alphaModFix amt="15000"/>
          </a:blip>
          <a:stretch>
            <a:fillRect/>
          </a:stretch>
        </p:blipFill>
        <p:spPr>
          <a:xfrm>
            <a:off x="0" y="396240"/>
            <a:ext cx="9144000" cy="4351020"/>
          </a:xfrm>
          <a:prstGeom prst="rect">
            <a:avLst/>
          </a:prstGeom>
          <a:noFill/>
          <a:ln>
            <a:noFill/>
          </a:ln>
        </p:spPr>
      </p:pic>
      <p:pic>
        <p:nvPicPr>
          <p:cNvPr id="736" name="Google Shape;736;p46"/>
          <p:cNvPicPr preferRelativeResize="0"/>
          <p:nvPr/>
        </p:nvPicPr>
        <p:blipFill rotWithShape="1">
          <a:blip r:embed="rId4">
            <a:alphaModFix/>
          </a:blip>
          <a:srcRect b="14408" l="8517" r="0" t="17817"/>
          <a:stretch/>
        </p:blipFill>
        <p:spPr>
          <a:xfrm>
            <a:off x="8391769" y="4788155"/>
            <a:ext cx="735237" cy="338425"/>
          </a:xfrm>
          <a:prstGeom prst="rect">
            <a:avLst/>
          </a:prstGeom>
          <a:noFill/>
          <a:ln>
            <a:noFill/>
          </a:ln>
        </p:spPr>
      </p:pic>
      <p:pic>
        <p:nvPicPr>
          <p:cNvPr id="737" name="Google Shape;737;p46" title="NOAANWSLogos.png"/>
          <p:cNvPicPr preferRelativeResize="0"/>
          <p:nvPr/>
        </p:nvPicPr>
        <p:blipFill>
          <a:blip r:embed="rId5">
            <a:alphaModFix/>
          </a:blip>
          <a:stretch>
            <a:fillRect/>
          </a:stretch>
        </p:blipFill>
        <p:spPr>
          <a:xfrm>
            <a:off x="16912" y="4788156"/>
            <a:ext cx="676824" cy="338425"/>
          </a:xfrm>
          <a:prstGeom prst="rect">
            <a:avLst/>
          </a:prstGeom>
          <a:noFill/>
          <a:ln>
            <a:noFill/>
          </a:ln>
        </p:spPr>
      </p:pic>
      <p:cxnSp>
        <p:nvCxnSpPr>
          <p:cNvPr id="738" name="Google Shape;738;p46"/>
          <p:cNvCxnSpPr/>
          <p:nvPr/>
        </p:nvCxnSpPr>
        <p:spPr>
          <a:xfrm>
            <a:off x="0" y="4745900"/>
            <a:ext cx="9170400" cy="0"/>
          </a:xfrm>
          <a:prstGeom prst="straightConnector1">
            <a:avLst/>
          </a:prstGeom>
          <a:noFill/>
          <a:ln cap="flat" cmpd="sng" w="9525">
            <a:solidFill>
              <a:srgbClr val="DBDFE4"/>
            </a:solidFill>
            <a:prstDash val="solid"/>
            <a:round/>
            <a:headEnd len="med" w="med" type="none"/>
            <a:tailEnd len="med" w="med" type="none"/>
          </a:ln>
        </p:spPr>
      </p:cxnSp>
      <p:sp>
        <p:nvSpPr>
          <p:cNvPr id="739" name="Google Shape;739;p46"/>
          <p:cNvSpPr txBox="1"/>
          <p:nvPr>
            <p:ph idx="12" type="sldNum"/>
          </p:nvPr>
        </p:nvSpPr>
        <p:spPr>
          <a:xfrm>
            <a:off x="4310859" y="4745892"/>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400">
                <a:solidFill>
                  <a:srgbClr val="9CA3AF"/>
                </a:solidFill>
              </a:rPr>
              <a:t>‹#›</a:t>
            </a:fld>
            <a:endParaRPr b="1" sz="1400">
              <a:solidFill>
                <a:srgbClr val="9CA3AF"/>
              </a:solidFill>
            </a:endParaRPr>
          </a:p>
        </p:txBody>
      </p:sp>
      <p:sp>
        <p:nvSpPr>
          <p:cNvPr id="740" name="Google Shape;740;p46"/>
          <p:cNvSpPr txBox="1"/>
          <p:nvPr/>
        </p:nvSpPr>
        <p:spPr>
          <a:xfrm>
            <a:off x="10022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Storm Prediction Center</a:t>
            </a:r>
            <a:endParaRPr/>
          </a:p>
        </p:txBody>
      </p:sp>
      <p:sp>
        <p:nvSpPr>
          <p:cNvPr id="741" name="Google Shape;741;p46"/>
          <p:cNvSpPr txBox="1"/>
          <p:nvPr/>
        </p:nvSpPr>
        <p:spPr>
          <a:xfrm>
            <a:off x="51680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Norman, OK</a:t>
            </a:r>
            <a:endParaRPr/>
          </a:p>
        </p:txBody>
      </p:sp>
      <p:sp>
        <p:nvSpPr>
          <p:cNvPr id="742" name="Google Shape;742;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43" name="Google Shape;743;p46"/>
          <p:cNvSpPr txBox="1"/>
          <p:nvPr>
            <p:ph type="ctrTitle"/>
          </p:nvPr>
        </p:nvSpPr>
        <p:spPr>
          <a:xfrm>
            <a:off x="-75" y="-33851"/>
            <a:ext cx="9144000" cy="1082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21874"/>
              <a:buNone/>
            </a:pPr>
            <a:r>
              <a:rPr lang="en" sz="4266">
                <a:solidFill>
                  <a:srgbClr val="F5F5F5"/>
                </a:solidFill>
                <a:latin typeface="Roboto"/>
                <a:ea typeface="Roboto"/>
                <a:cs typeface="Roboto"/>
                <a:sym typeface="Roboto"/>
              </a:rPr>
              <a:t>17</a:t>
            </a:r>
            <a:r>
              <a:rPr lang="en" sz="4266">
                <a:solidFill>
                  <a:srgbClr val="F5F5F5"/>
                </a:solidFill>
                <a:latin typeface="Roboto"/>
                <a:ea typeface="Roboto"/>
                <a:cs typeface="Roboto"/>
                <a:sym typeface="Roboto"/>
              </a:rPr>
              <a:t> April 2025 - Hail Outlook</a:t>
            </a:r>
            <a:endParaRPr sz="4266">
              <a:solidFill>
                <a:srgbClr val="F5F5F5"/>
              </a:solidFill>
              <a:latin typeface="Roboto"/>
              <a:ea typeface="Roboto"/>
              <a:cs typeface="Roboto"/>
              <a:sym typeface="Roboto"/>
            </a:endParaRPr>
          </a:p>
          <a:p>
            <a:pPr indent="0" lvl="0" marL="0" rtl="0" algn="l">
              <a:spcBef>
                <a:spcPts val="0"/>
              </a:spcBef>
              <a:spcAft>
                <a:spcPts val="0"/>
              </a:spcAft>
              <a:buSzPct val="195815"/>
              <a:buNone/>
            </a:pPr>
            <a:r>
              <a:t/>
            </a:r>
            <a:endParaRPr sz="2655">
              <a:solidFill>
                <a:srgbClr val="20B2AA"/>
              </a:solidFill>
            </a:endParaRPr>
          </a:p>
        </p:txBody>
      </p:sp>
      <p:sp>
        <p:nvSpPr>
          <p:cNvPr id="744" name="Google Shape;744;p46"/>
          <p:cNvSpPr txBox="1"/>
          <p:nvPr/>
        </p:nvSpPr>
        <p:spPr>
          <a:xfrm>
            <a:off x="1097280" y="914400"/>
            <a:ext cx="2520000" cy="445200"/>
          </a:xfrm>
          <a:prstGeom prst="rect">
            <a:avLst/>
          </a:prstGeom>
          <a:solidFill>
            <a:schemeClr val="lt1"/>
          </a:solidFill>
          <a:ln>
            <a:noFill/>
          </a:ln>
        </p:spPr>
        <p:txBody>
          <a:bodyPr anchorCtr="0" anchor="t" bIns="31475" lIns="62975" spcFirstLastPara="1" rIns="62975" wrap="square" tIns="31475">
            <a:spAutoFit/>
          </a:bodyPr>
          <a:lstStyle/>
          <a:p>
            <a:pPr indent="0" lvl="0" marL="0" marR="0" rtl="0" algn="ctr">
              <a:lnSpc>
                <a:spcPct val="100000"/>
              </a:lnSpc>
              <a:spcBef>
                <a:spcPts val="0"/>
              </a:spcBef>
              <a:spcAft>
                <a:spcPts val="0"/>
              </a:spcAft>
              <a:buClr>
                <a:srgbClr val="000000"/>
              </a:buClr>
              <a:buSzPts val="2480"/>
              <a:buFont typeface="Arial"/>
              <a:buNone/>
            </a:pPr>
            <a:r>
              <a:rPr b="1" i="0" lang="en" sz="2479" u="none" cap="none" strike="noStrike">
                <a:solidFill>
                  <a:schemeClr val="dk1"/>
                </a:solidFill>
                <a:latin typeface="Calibri"/>
                <a:ea typeface="Calibri"/>
                <a:cs typeface="Calibri"/>
                <a:sym typeface="Calibri"/>
              </a:rPr>
              <a:t>Operational </a:t>
            </a:r>
            <a:endParaRPr b="0" i="0" sz="1010" u="none" cap="none" strike="noStrike">
              <a:solidFill>
                <a:srgbClr val="000000"/>
              </a:solidFill>
              <a:latin typeface="Arial"/>
              <a:ea typeface="Arial"/>
              <a:cs typeface="Arial"/>
              <a:sym typeface="Arial"/>
            </a:endParaRPr>
          </a:p>
        </p:txBody>
      </p:sp>
      <p:sp>
        <p:nvSpPr>
          <p:cNvPr id="745" name="Google Shape;745;p46"/>
          <p:cNvSpPr txBox="1"/>
          <p:nvPr/>
        </p:nvSpPr>
        <p:spPr>
          <a:xfrm>
            <a:off x="5486400" y="914400"/>
            <a:ext cx="2857200" cy="445200"/>
          </a:xfrm>
          <a:prstGeom prst="rect">
            <a:avLst/>
          </a:prstGeom>
          <a:solidFill>
            <a:schemeClr val="lt1"/>
          </a:solidFill>
          <a:ln>
            <a:noFill/>
          </a:ln>
        </p:spPr>
        <p:txBody>
          <a:bodyPr anchorCtr="0" anchor="t" bIns="31475" lIns="62975" spcFirstLastPara="1" rIns="62975" wrap="square" tIns="31475">
            <a:spAutoFit/>
          </a:bodyPr>
          <a:lstStyle/>
          <a:p>
            <a:pPr indent="0" lvl="0" marL="0" marR="0" rtl="0" algn="l">
              <a:lnSpc>
                <a:spcPct val="100000"/>
              </a:lnSpc>
              <a:spcBef>
                <a:spcPts val="0"/>
              </a:spcBef>
              <a:spcAft>
                <a:spcPts val="0"/>
              </a:spcAft>
              <a:buClr>
                <a:srgbClr val="000000"/>
              </a:buClr>
              <a:buSzPts val="2480"/>
              <a:buFont typeface="Arial"/>
              <a:buNone/>
            </a:pPr>
            <a:r>
              <a:rPr b="1" i="0" lang="en" sz="2479" u="none" cap="none" strike="noStrike">
                <a:solidFill>
                  <a:schemeClr val="dk1"/>
                </a:solidFill>
                <a:latin typeface="Calibri"/>
                <a:ea typeface="Calibri"/>
                <a:cs typeface="Calibri"/>
                <a:sym typeface="Calibri"/>
              </a:rPr>
              <a:t>Conditional Intensity</a:t>
            </a:r>
            <a:endParaRPr b="0" i="0" sz="1010" u="none" cap="none" strike="noStrike">
              <a:solidFill>
                <a:srgbClr val="000000"/>
              </a:solidFill>
              <a:latin typeface="Arial"/>
              <a:ea typeface="Arial"/>
              <a:cs typeface="Arial"/>
              <a:sym typeface="Arial"/>
            </a:endParaRPr>
          </a:p>
        </p:txBody>
      </p:sp>
      <p:pic>
        <p:nvPicPr>
          <p:cNvPr id="746" name="Google Shape;746;p46" title="day1_hail_202504171300.png"/>
          <p:cNvPicPr preferRelativeResize="0"/>
          <p:nvPr/>
        </p:nvPicPr>
        <p:blipFill>
          <a:blip r:embed="rId6">
            <a:alphaModFix/>
          </a:blip>
          <a:stretch>
            <a:fillRect/>
          </a:stretch>
        </p:blipFill>
        <p:spPr>
          <a:xfrm>
            <a:off x="4571991" y="1426464"/>
            <a:ext cx="4535422" cy="3056482"/>
          </a:xfrm>
          <a:prstGeom prst="rect">
            <a:avLst/>
          </a:prstGeom>
          <a:noFill/>
          <a:ln>
            <a:noFill/>
          </a:ln>
        </p:spPr>
      </p:pic>
      <p:pic>
        <p:nvPicPr>
          <p:cNvPr id="747" name="Google Shape;747;p46"/>
          <p:cNvPicPr preferRelativeResize="0"/>
          <p:nvPr/>
        </p:nvPicPr>
        <p:blipFill>
          <a:blip r:embed="rId7">
            <a:alphaModFix/>
          </a:blip>
          <a:stretch>
            <a:fillRect/>
          </a:stretch>
        </p:blipFill>
        <p:spPr>
          <a:xfrm>
            <a:off x="18288" y="1426464"/>
            <a:ext cx="4535424" cy="3054096"/>
          </a:xfrm>
          <a:prstGeom prst="rect">
            <a:avLst/>
          </a:prstGeom>
          <a:noFill/>
          <a:ln>
            <a:noFill/>
          </a:ln>
        </p:spPr>
      </p:pic>
      <p:sp>
        <p:nvSpPr>
          <p:cNvPr id="748" name="Google Shape;748;p46"/>
          <p:cNvSpPr txBox="1"/>
          <p:nvPr/>
        </p:nvSpPr>
        <p:spPr>
          <a:xfrm>
            <a:off x="5598975" y="4406475"/>
            <a:ext cx="2473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b="1" lang="en" sz="1600">
                <a:solidFill>
                  <a:srgbClr val="00FF00"/>
                </a:solidFill>
                <a:latin typeface="Roboto"/>
                <a:ea typeface="Roboto"/>
                <a:cs typeface="Roboto"/>
                <a:sym typeface="Roboto"/>
              </a:rPr>
              <a:t>2 inch</a:t>
            </a:r>
            <a:r>
              <a:rPr b="1" lang="en" sz="1600">
                <a:solidFill>
                  <a:srgbClr val="3AFFF4"/>
                </a:solidFill>
                <a:latin typeface="Roboto"/>
                <a:ea typeface="Roboto"/>
                <a:cs typeface="Roboto"/>
                <a:sym typeface="Roboto"/>
              </a:rPr>
              <a:t>                 3.5+ inch</a:t>
            </a:r>
            <a:endParaRPr b="1">
              <a:solidFill>
                <a:srgbClr val="3AFFF4"/>
              </a:solidFill>
            </a:endParaRPr>
          </a:p>
        </p:txBody>
      </p:sp>
      <p:sp>
        <p:nvSpPr>
          <p:cNvPr id="749" name="Google Shape;749;p46"/>
          <p:cNvSpPr/>
          <p:nvPr/>
        </p:nvSpPr>
        <p:spPr>
          <a:xfrm>
            <a:off x="6944325" y="2686032"/>
            <a:ext cx="70200" cy="64800"/>
          </a:xfrm>
          <a:prstGeom prst="rect">
            <a:avLst/>
          </a:prstGeom>
          <a:solidFill>
            <a:srgbClr val="00FF00"/>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0" name="Google Shape;750;p46"/>
          <p:cNvSpPr/>
          <p:nvPr/>
        </p:nvSpPr>
        <p:spPr>
          <a:xfrm>
            <a:off x="6886500" y="2628207"/>
            <a:ext cx="70200" cy="64800"/>
          </a:xfrm>
          <a:prstGeom prst="rect">
            <a:avLst/>
          </a:prstGeom>
          <a:solidFill>
            <a:srgbClr val="00FF00"/>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1" name="Google Shape;751;p46"/>
          <p:cNvSpPr/>
          <p:nvPr/>
        </p:nvSpPr>
        <p:spPr>
          <a:xfrm>
            <a:off x="6828727" y="2633501"/>
            <a:ext cx="70200" cy="64800"/>
          </a:xfrm>
          <a:prstGeom prst="rect">
            <a:avLst/>
          </a:prstGeom>
          <a:solidFill>
            <a:srgbClr val="3AFFF4"/>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2" name="Google Shape;752;p46"/>
          <p:cNvSpPr/>
          <p:nvPr/>
        </p:nvSpPr>
        <p:spPr>
          <a:xfrm>
            <a:off x="6939082" y="2624729"/>
            <a:ext cx="70200" cy="64800"/>
          </a:xfrm>
          <a:prstGeom prst="rect">
            <a:avLst/>
          </a:prstGeom>
          <a:solidFill>
            <a:srgbClr val="3AFFF4"/>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3" name="Google Shape;753;p46"/>
          <p:cNvSpPr/>
          <p:nvPr/>
        </p:nvSpPr>
        <p:spPr>
          <a:xfrm>
            <a:off x="6795403" y="2691274"/>
            <a:ext cx="70200" cy="64800"/>
          </a:xfrm>
          <a:prstGeom prst="rect">
            <a:avLst/>
          </a:prstGeom>
          <a:solidFill>
            <a:srgbClr val="00FF00"/>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4" name="Google Shape;754;p46"/>
          <p:cNvSpPr/>
          <p:nvPr/>
        </p:nvSpPr>
        <p:spPr>
          <a:xfrm>
            <a:off x="6909287" y="2447777"/>
            <a:ext cx="70200" cy="64800"/>
          </a:xfrm>
          <a:prstGeom prst="rect">
            <a:avLst/>
          </a:prstGeom>
          <a:solidFill>
            <a:srgbClr val="00FF00"/>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5" name="Google Shape;755;p46"/>
          <p:cNvSpPr/>
          <p:nvPr/>
        </p:nvSpPr>
        <p:spPr>
          <a:xfrm>
            <a:off x="7138770" y="2467035"/>
            <a:ext cx="70200" cy="64800"/>
          </a:xfrm>
          <a:prstGeom prst="rect">
            <a:avLst/>
          </a:prstGeom>
          <a:solidFill>
            <a:srgbClr val="00FF00"/>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6" name="Google Shape;756;p46"/>
          <p:cNvSpPr/>
          <p:nvPr/>
        </p:nvSpPr>
        <p:spPr>
          <a:xfrm>
            <a:off x="7291170" y="2472277"/>
            <a:ext cx="70200" cy="64800"/>
          </a:xfrm>
          <a:prstGeom prst="rect">
            <a:avLst/>
          </a:prstGeom>
          <a:solidFill>
            <a:srgbClr val="00FF00"/>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7" name="Google Shape;757;p46"/>
          <p:cNvSpPr/>
          <p:nvPr/>
        </p:nvSpPr>
        <p:spPr>
          <a:xfrm>
            <a:off x="7373495" y="2456497"/>
            <a:ext cx="70200" cy="64800"/>
          </a:xfrm>
          <a:prstGeom prst="rect">
            <a:avLst/>
          </a:prstGeom>
          <a:solidFill>
            <a:srgbClr val="00FF00"/>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761" name="Shape 761"/>
        <p:cNvGrpSpPr/>
        <p:nvPr/>
      </p:nvGrpSpPr>
      <p:grpSpPr>
        <a:xfrm>
          <a:off x="0" y="0"/>
          <a:ext cx="0" cy="0"/>
          <a:chOff x="0" y="0"/>
          <a:chExt cx="0" cy="0"/>
        </a:xfrm>
      </p:grpSpPr>
      <p:pic>
        <p:nvPicPr>
          <p:cNvPr id="762" name="Google Shape;762;p47" title="US-StormPredictionCenter-Logo.svg (2).png"/>
          <p:cNvPicPr preferRelativeResize="0"/>
          <p:nvPr/>
        </p:nvPicPr>
        <p:blipFill>
          <a:blip r:embed="rId3">
            <a:alphaModFix amt="15000"/>
          </a:blip>
          <a:stretch>
            <a:fillRect/>
          </a:stretch>
        </p:blipFill>
        <p:spPr>
          <a:xfrm>
            <a:off x="0" y="396240"/>
            <a:ext cx="9144000" cy="4351020"/>
          </a:xfrm>
          <a:prstGeom prst="rect">
            <a:avLst/>
          </a:prstGeom>
          <a:noFill/>
          <a:ln>
            <a:noFill/>
          </a:ln>
        </p:spPr>
      </p:pic>
      <p:sp>
        <p:nvSpPr>
          <p:cNvPr id="763" name="Google Shape;763;p47"/>
          <p:cNvSpPr txBox="1"/>
          <p:nvPr>
            <p:ph type="ctrTitle"/>
          </p:nvPr>
        </p:nvSpPr>
        <p:spPr>
          <a:xfrm>
            <a:off x="-75" y="0"/>
            <a:ext cx="9144000" cy="10320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21874"/>
              <a:buNone/>
            </a:pPr>
            <a:r>
              <a:rPr lang="en" sz="4266">
                <a:solidFill>
                  <a:srgbClr val="F5F5F5"/>
                </a:solidFill>
                <a:latin typeface="Roboto"/>
                <a:ea typeface="Roboto"/>
                <a:cs typeface="Roboto"/>
                <a:sym typeface="Roboto"/>
              </a:rPr>
              <a:t>Conditional Intensity Outlooks Summary</a:t>
            </a:r>
            <a:endParaRPr sz="4266">
              <a:solidFill>
                <a:srgbClr val="F5F5F5"/>
              </a:solidFill>
              <a:latin typeface="Roboto"/>
              <a:ea typeface="Roboto"/>
              <a:cs typeface="Roboto"/>
              <a:sym typeface="Roboto"/>
            </a:endParaRPr>
          </a:p>
          <a:p>
            <a:pPr indent="0" lvl="0" marL="0" rtl="0" algn="l">
              <a:spcBef>
                <a:spcPts val="0"/>
              </a:spcBef>
              <a:spcAft>
                <a:spcPts val="0"/>
              </a:spcAft>
              <a:buClr>
                <a:schemeClr val="dk1"/>
              </a:buClr>
              <a:buSzPct val="195815"/>
              <a:buFont typeface="Arial"/>
              <a:buNone/>
            </a:pPr>
            <a:r>
              <a:t/>
            </a:r>
            <a:endParaRPr sz="2655">
              <a:solidFill>
                <a:srgbClr val="20B2AA"/>
              </a:solidFill>
            </a:endParaRPr>
          </a:p>
        </p:txBody>
      </p:sp>
      <p:pic>
        <p:nvPicPr>
          <p:cNvPr id="764" name="Google Shape;764;p47"/>
          <p:cNvPicPr preferRelativeResize="0"/>
          <p:nvPr/>
        </p:nvPicPr>
        <p:blipFill rotWithShape="1">
          <a:blip r:embed="rId4">
            <a:alphaModFix/>
          </a:blip>
          <a:srcRect b="14408" l="8517" r="0" t="17817"/>
          <a:stretch/>
        </p:blipFill>
        <p:spPr>
          <a:xfrm>
            <a:off x="8391769" y="4788155"/>
            <a:ext cx="735237" cy="338425"/>
          </a:xfrm>
          <a:prstGeom prst="rect">
            <a:avLst/>
          </a:prstGeom>
          <a:noFill/>
          <a:ln>
            <a:noFill/>
          </a:ln>
        </p:spPr>
      </p:pic>
      <p:pic>
        <p:nvPicPr>
          <p:cNvPr id="765" name="Google Shape;765;p47" title="NOAANWSLogos.png"/>
          <p:cNvPicPr preferRelativeResize="0"/>
          <p:nvPr/>
        </p:nvPicPr>
        <p:blipFill>
          <a:blip r:embed="rId5">
            <a:alphaModFix/>
          </a:blip>
          <a:stretch>
            <a:fillRect/>
          </a:stretch>
        </p:blipFill>
        <p:spPr>
          <a:xfrm>
            <a:off x="16912" y="4788156"/>
            <a:ext cx="676824" cy="338425"/>
          </a:xfrm>
          <a:prstGeom prst="rect">
            <a:avLst/>
          </a:prstGeom>
          <a:noFill/>
          <a:ln>
            <a:noFill/>
          </a:ln>
        </p:spPr>
      </p:pic>
      <p:sp>
        <p:nvSpPr>
          <p:cNvPr id="766" name="Google Shape;766;p47"/>
          <p:cNvSpPr txBox="1"/>
          <p:nvPr/>
        </p:nvSpPr>
        <p:spPr>
          <a:xfrm>
            <a:off x="118350" y="1234000"/>
            <a:ext cx="4356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000"/>
              </a:spcAft>
              <a:buNone/>
            </a:pPr>
            <a:r>
              <a:t/>
            </a:r>
            <a:endParaRPr/>
          </a:p>
        </p:txBody>
      </p:sp>
      <p:sp>
        <p:nvSpPr>
          <p:cNvPr id="767" name="Google Shape;767;p47"/>
          <p:cNvSpPr/>
          <p:nvPr/>
        </p:nvSpPr>
        <p:spPr>
          <a:xfrm>
            <a:off x="194565" y="807948"/>
            <a:ext cx="8764500" cy="3871500"/>
          </a:xfrm>
          <a:prstGeom prst="rect">
            <a:avLst/>
          </a:prstGeom>
          <a:gradFill>
            <a:gsLst>
              <a:gs pos="0">
                <a:srgbClr val="FFFFFF">
                  <a:alpha val="25098"/>
                  <a:alpha val="10000"/>
                </a:srgbClr>
              </a:gs>
              <a:gs pos="100000">
                <a:srgbClr val="FFFFFF">
                  <a:alpha val="5098"/>
                  <a:alpha val="10000"/>
                </a:srgbClr>
              </a:gs>
            </a:gsLst>
            <a:lin ang="2700006" scaled="0"/>
          </a:gradFill>
          <a:ln cap="flat" cmpd="sng" w="9525">
            <a:solidFill>
              <a:srgbClr val="CCCCCC"/>
            </a:solidFill>
            <a:prstDash val="solid"/>
            <a:round/>
            <a:headEnd len="sm" w="sm" type="none"/>
            <a:tailEnd len="sm" w="sm" type="none"/>
          </a:ln>
          <a:effectLst>
            <a:outerShdw blurRad="300038" rotWithShape="0" algn="bl" dir="2700000" dist="47625">
              <a:srgbClr val="000000">
                <a:alpha val="4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5EB8FF"/>
                </a:solidFill>
                <a:latin typeface="Roboto"/>
                <a:ea typeface="Roboto"/>
                <a:cs typeface="Roboto"/>
                <a:sym typeface="Roboto"/>
              </a:rPr>
              <a:t>New Conditional Intensity Scheme not limited to 10% or greater coverage of unconditional probability areas:</a:t>
            </a:r>
            <a:endParaRPr sz="2000">
              <a:solidFill>
                <a:srgbClr val="5EB8FF"/>
              </a:solidFill>
              <a:latin typeface="Roboto"/>
              <a:ea typeface="Roboto"/>
              <a:cs typeface="Roboto"/>
              <a:sym typeface="Roboto"/>
            </a:endParaRPr>
          </a:p>
          <a:p>
            <a:pPr indent="0" lvl="0" marL="0" rtl="0" algn="l">
              <a:spcBef>
                <a:spcPts val="1000"/>
              </a:spcBef>
              <a:spcAft>
                <a:spcPts val="0"/>
              </a:spcAft>
              <a:buNone/>
            </a:pPr>
            <a:r>
              <a:rPr lang="en" sz="1600">
                <a:solidFill>
                  <a:srgbClr val="3AFFF4"/>
                </a:solidFill>
                <a:latin typeface="Roboto"/>
                <a:ea typeface="Roboto"/>
                <a:cs typeface="Roboto"/>
                <a:sym typeface="Roboto"/>
              </a:rPr>
              <a:t>Multiple Intensity Tiers</a:t>
            </a:r>
            <a:endParaRPr sz="1600">
              <a:solidFill>
                <a:srgbClr val="3AFFF4"/>
              </a:solidFill>
              <a:latin typeface="Roboto"/>
              <a:ea typeface="Roboto"/>
              <a:cs typeface="Roboto"/>
              <a:sym typeface="Roboto"/>
            </a:endParaRPr>
          </a:p>
          <a:p>
            <a:pPr indent="0" lvl="0" marL="457200" rtl="0" algn="l">
              <a:spcBef>
                <a:spcPts val="1000"/>
              </a:spcBef>
              <a:spcAft>
                <a:spcPts val="0"/>
              </a:spcAft>
              <a:buClr>
                <a:schemeClr val="dk1"/>
              </a:buClr>
              <a:buSzPts val="1100"/>
              <a:buFont typeface="Arial"/>
              <a:buNone/>
            </a:pPr>
            <a:r>
              <a:rPr lang="en" sz="1700">
                <a:solidFill>
                  <a:srgbClr val="00B050"/>
                </a:solidFill>
                <a:latin typeface="Roboto"/>
                <a:ea typeface="Roboto"/>
                <a:cs typeface="Roboto"/>
                <a:sym typeface="Roboto"/>
              </a:rPr>
              <a:t>Intensity Level &lt;</a:t>
            </a:r>
            <a:r>
              <a:rPr lang="en" sz="1700">
                <a:solidFill>
                  <a:srgbClr val="00B050"/>
                </a:solidFill>
                <a:latin typeface="Roboto"/>
                <a:ea typeface="Roboto"/>
                <a:cs typeface="Roboto"/>
                <a:sym typeface="Roboto"/>
              </a:rPr>
              <a:t>1:</a:t>
            </a:r>
            <a:r>
              <a:rPr lang="en" sz="1700">
                <a:solidFill>
                  <a:srgbClr val="F5F5F5"/>
                </a:solidFill>
                <a:latin typeface="Roboto"/>
                <a:ea typeface="Roboto"/>
                <a:cs typeface="Roboto"/>
                <a:sym typeface="Roboto"/>
              </a:rPr>
              <a:t> Mostly Weak Tornadoes</a:t>
            </a:r>
            <a:endParaRPr sz="1700">
              <a:solidFill>
                <a:srgbClr val="F5F5F5"/>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rPr lang="en" sz="1700">
                <a:solidFill>
                  <a:schemeClr val="accent4"/>
                </a:solidFill>
                <a:latin typeface="Roboto"/>
                <a:ea typeface="Roboto"/>
                <a:cs typeface="Roboto"/>
                <a:sym typeface="Roboto"/>
              </a:rPr>
              <a:t>Intensity Level 1  :</a:t>
            </a:r>
            <a:r>
              <a:rPr lang="en" sz="1700">
                <a:solidFill>
                  <a:srgbClr val="F5F5F5"/>
                </a:solidFill>
                <a:latin typeface="Roboto"/>
                <a:ea typeface="Roboto"/>
                <a:cs typeface="Roboto"/>
                <a:sym typeface="Roboto"/>
              </a:rPr>
              <a:t> Reasonable Max EF2</a:t>
            </a:r>
            <a:endParaRPr sz="1700">
              <a:solidFill>
                <a:srgbClr val="F5F5F5"/>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rPr lang="en" sz="1700">
                <a:solidFill>
                  <a:srgbClr val="FF0000"/>
                </a:solidFill>
                <a:latin typeface="Roboto"/>
                <a:ea typeface="Roboto"/>
                <a:cs typeface="Roboto"/>
                <a:sym typeface="Roboto"/>
              </a:rPr>
              <a:t>Intensity Level 2  :</a:t>
            </a:r>
            <a:r>
              <a:rPr lang="en" sz="1700">
                <a:solidFill>
                  <a:srgbClr val="F5F5F5"/>
                </a:solidFill>
                <a:latin typeface="Roboto"/>
                <a:ea typeface="Roboto"/>
                <a:cs typeface="Roboto"/>
                <a:sym typeface="Roboto"/>
              </a:rPr>
              <a:t> Reasonable Max EF3</a:t>
            </a:r>
            <a:endParaRPr sz="1700">
              <a:solidFill>
                <a:srgbClr val="F5F5F5"/>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rPr lang="en" sz="1700">
                <a:solidFill>
                  <a:srgbClr val="FF00FF"/>
                </a:solidFill>
                <a:latin typeface="Roboto"/>
                <a:ea typeface="Roboto"/>
                <a:cs typeface="Roboto"/>
                <a:sym typeface="Roboto"/>
              </a:rPr>
              <a:t>Intensity Level 3  :</a:t>
            </a:r>
            <a:r>
              <a:rPr lang="en" sz="1700">
                <a:solidFill>
                  <a:srgbClr val="F5F5F5"/>
                </a:solidFill>
                <a:latin typeface="Roboto"/>
                <a:ea typeface="Roboto"/>
                <a:cs typeface="Roboto"/>
                <a:sym typeface="Roboto"/>
              </a:rPr>
              <a:t> Reasonable Max EF4</a:t>
            </a:r>
            <a:endParaRPr>
              <a:solidFill>
                <a:srgbClr val="F5F5F5"/>
              </a:solidFill>
              <a:latin typeface="Roboto"/>
              <a:ea typeface="Roboto"/>
              <a:cs typeface="Roboto"/>
              <a:sym typeface="Roboto"/>
            </a:endParaRPr>
          </a:p>
          <a:p>
            <a:pPr indent="0" lvl="0" marL="0" rtl="0" algn="l">
              <a:spcBef>
                <a:spcPts val="0"/>
              </a:spcBef>
              <a:spcAft>
                <a:spcPts val="0"/>
              </a:spcAft>
              <a:buNone/>
            </a:pPr>
            <a:r>
              <a:t/>
            </a:r>
            <a:endParaRPr sz="700">
              <a:solidFill>
                <a:srgbClr val="F5F5F5"/>
              </a:solidFill>
              <a:latin typeface="Roboto"/>
              <a:ea typeface="Roboto"/>
              <a:cs typeface="Roboto"/>
              <a:sym typeface="Roboto"/>
            </a:endParaRPr>
          </a:p>
          <a:p>
            <a:pPr indent="0" lvl="0" marL="0" rtl="0" algn="l">
              <a:spcBef>
                <a:spcPts val="1000"/>
              </a:spcBef>
              <a:spcAft>
                <a:spcPts val="0"/>
              </a:spcAft>
              <a:buNone/>
            </a:pPr>
            <a:r>
              <a:t/>
            </a:r>
            <a:endParaRPr sz="100">
              <a:solidFill>
                <a:srgbClr val="F5F5F5"/>
              </a:solidFill>
              <a:latin typeface="Roboto"/>
              <a:ea typeface="Roboto"/>
              <a:cs typeface="Roboto"/>
              <a:sym typeface="Roboto"/>
            </a:endParaRPr>
          </a:p>
          <a:p>
            <a:pPr indent="0" lvl="0" marL="0" rtl="0" algn="l">
              <a:spcBef>
                <a:spcPts val="0"/>
              </a:spcBef>
              <a:spcAft>
                <a:spcPts val="0"/>
              </a:spcAft>
              <a:buNone/>
            </a:pPr>
            <a:r>
              <a:rPr lang="en" sz="1600">
                <a:solidFill>
                  <a:srgbClr val="3AFFF4"/>
                </a:solidFill>
                <a:latin typeface="Roboto"/>
                <a:ea typeface="Roboto"/>
                <a:cs typeface="Roboto"/>
                <a:sym typeface="Roboto"/>
              </a:rPr>
              <a:t>Driven by Storm Environment and Convective Mode</a:t>
            </a:r>
            <a:endParaRPr sz="1600">
              <a:solidFill>
                <a:srgbClr val="3AFFF4"/>
              </a:solidFill>
              <a:latin typeface="Roboto"/>
              <a:ea typeface="Roboto"/>
              <a:cs typeface="Roboto"/>
              <a:sym typeface="Roboto"/>
            </a:endParaRPr>
          </a:p>
          <a:p>
            <a:pPr indent="457200" lvl="0" marL="0" rtl="0" algn="l">
              <a:lnSpc>
                <a:spcPct val="115000"/>
              </a:lnSpc>
              <a:spcBef>
                <a:spcPts val="1000"/>
              </a:spcBef>
              <a:spcAft>
                <a:spcPts val="0"/>
              </a:spcAft>
              <a:buNone/>
            </a:pPr>
            <a:r>
              <a:rPr lang="en" sz="1800">
                <a:solidFill>
                  <a:srgbClr val="FF0000"/>
                </a:solidFill>
              </a:rPr>
              <a:t>Intensity Level 2</a:t>
            </a:r>
            <a:r>
              <a:rPr lang="en" sz="1800">
                <a:solidFill>
                  <a:srgbClr val="FF0000"/>
                </a:solidFill>
              </a:rPr>
              <a:t>+ tornado</a:t>
            </a:r>
            <a:r>
              <a:rPr lang="en" sz="1800">
                <a:solidFill>
                  <a:srgbClr val="0000FF"/>
                </a:solidFill>
              </a:rPr>
              <a:t> </a:t>
            </a:r>
            <a:r>
              <a:rPr lang="en" sz="1800">
                <a:solidFill>
                  <a:srgbClr val="F5F5F5"/>
                </a:solidFill>
              </a:rPr>
              <a:t>only in high-end environments with supercells</a:t>
            </a:r>
            <a:endParaRPr sz="1800">
              <a:solidFill>
                <a:srgbClr val="F5F5F5"/>
              </a:solidFill>
            </a:endParaRPr>
          </a:p>
          <a:p>
            <a:pPr indent="457200" lvl="0" marL="0" rtl="0" algn="l">
              <a:lnSpc>
                <a:spcPct val="115000"/>
              </a:lnSpc>
              <a:spcBef>
                <a:spcPts val="0"/>
              </a:spcBef>
              <a:spcAft>
                <a:spcPts val="0"/>
              </a:spcAft>
              <a:buNone/>
            </a:pPr>
            <a:r>
              <a:rPr lang="en" sz="1800">
                <a:solidFill>
                  <a:srgbClr val="0000FF"/>
                </a:solidFill>
              </a:rPr>
              <a:t>Intensity Level 2+ wind</a:t>
            </a:r>
            <a:r>
              <a:rPr lang="en" sz="1800">
                <a:solidFill>
                  <a:schemeClr val="dk2"/>
                </a:solidFill>
              </a:rPr>
              <a:t> </a:t>
            </a:r>
            <a:r>
              <a:rPr lang="en" sz="1800">
                <a:solidFill>
                  <a:srgbClr val="F5F5F5"/>
                </a:solidFill>
              </a:rPr>
              <a:t>only with an organized MCS</a:t>
            </a:r>
            <a:endParaRPr sz="1800">
              <a:solidFill>
                <a:srgbClr val="F5F5F5"/>
              </a:solidFill>
            </a:endParaRPr>
          </a:p>
          <a:p>
            <a:pPr indent="457200" lvl="0" marL="0" rtl="0" algn="l">
              <a:lnSpc>
                <a:spcPct val="115000"/>
              </a:lnSpc>
              <a:spcBef>
                <a:spcPts val="0"/>
              </a:spcBef>
              <a:spcAft>
                <a:spcPts val="0"/>
              </a:spcAft>
              <a:buNone/>
            </a:pPr>
            <a:r>
              <a:rPr lang="en" sz="1800">
                <a:solidFill>
                  <a:srgbClr val="6AA84F"/>
                </a:solidFill>
              </a:rPr>
              <a:t>Intensity Level 2 hail</a:t>
            </a:r>
            <a:r>
              <a:rPr lang="en" sz="1800">
                <a:solidFill>
                  <a:srgbClr val="0000FF"/>
                </a:solidFill>
              </a:rPr>
              <a:t> </a:t>
            </a:r>
            <a:r>
              <a:rPr lang="en" sz="1800">
                <a:solidFill>
                  <a:srgbClr val="F5F5F5"/>
                </a:solidFill>
              </a:rPr>
              <a:t>only with supercells</a:t>
            </a:r>
            <a:endParaRPr sz="2000">
              <a:solidFill>
                <a:srgbClr val="F5F5F5"/>
              </a:solidFill>
              <a:latin typeface="Roboto"/>
              <a:ea typeface="Roboto"/>
              <a:cs typeface="Roboto"/>
              <a:sym typeface="Roboto"/>
            </a:endParaRPr>
          </a:p>
        </p:txBody>
      </p:sp>
      <p:cxnSp>
        <p:nvCxnSpPr>
          <p:cNvPr id="768" name="Google Shape;768;p47"/>
          <p:cNvCxnSpPr/>
          <p:nvPr/>
        </p:nvCxnSpPr>
        <p:spPr>
          <a:xfrm>
            <a:off x="0" y="4745900"/>
            <a:ext cx="9170400" cy="0"/>
          </a:xfrm>
          <a:prstGeom prst="straightConnector1">
            <a:avLst/>
          </a:prstGeom>
          <a:noFill/>
          <a:ln cap="flat" cmpd="sng" w="9525">
            <a:solidFill>
              <a:srgbClr val="DBDFE4"/>
            </a:solidFill>
            <a:prstDash val="solid"/>
            <a:round/>
            <a:headEnd len="med" w="med" type="none"/>
            <a:tailEnd len="med" w="med" type="none"/>
          </a:ln>
        </p:spPr>
      </p:cxnSp>
      <p:sp>
        <p:nvSpPr>
          <p:cNvPr id="769" name="Google Shape;769;p47"/>
          <p:cNvSpPr txBox="1"/>
          <p:nvPr>
            <p:ph idx="12" type="sldNum"/>
          </p:nvPr>
        </p:nvSpPr>
        <p:spPr>
          <a:xfrm>
            <a:off x="4310859" y="4745892"/>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400">
                <a:solidFill>
                  <a:srgbClr val="9CA3AF"/>
                </a:solidFill>
              </a:rPr>
              <a:t>‹#›</a:t>
            </a:fld>
            <a:endParaRPr b="1" sz="1400">
              <a:solidFill>
                <a:srgbClr val="9CA3AF"/>
              </a:solidFill>
            </a:endParaRPr>
          </a:p>
        </p:txBody>
      </p:sp>
      <p:sp>
        <p:nvSpPr>
          <p:cNvPr id="770" name="Google Shape;770;p47"/>
          <p:cNvSpPr txBox="1"/>
          <p:nvPr/>
        </p:nvSpPr>
        <p:spPr>
          <a:xfrm>
            <a:off x="10022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Storm Prediction Center</a:t>
            </a:r>
            <a:endParaRPr/>
          </a:p>
        </p:txBody>
      </p:sp>
      <p:sp>
        <p:nvSpPr>
          <p:cNvPr id="771" name="Google Shape;771;p47"/>
          <p:cNvSpPr txBox="1"/>
          <p:nvPr/>
        </p:nvSpPr>
        <p:spPr>
          <a:xfrm>
            <a:off x="51680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Norman, OK</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775" name="Shape 775"/>
        <p:cNvGrpSpPr/>
        <p:nvPr/>
      </p:nvGrpSpPr>
      <p:grpSpPr>
        <a:xfrm>
          <a:off x="0" y="0"/>
          <a:ext cx="0" cy="0"/>
          <a:chOff x="0" y="0"/>
          <a:chExt cx="0" cy="0"/>
        </a:xfrm>
      </p:grpSpPr>
      <p:pic>
        <p:nvPicPr>
          <p:cNvPr id="776" name="Google Shape;776;p48" title="US-StormPredictionCenter-Logo.svg (2).png"/>
          <p:cNvPicPr preferRelativeResize="0"/>
          <p:nvPr/>
        </p:nvPicPr>
        <p:blipFill>
          <a:blip r:embed="rId3">
            <a:alphaModFix amt="15000"/>
          </a:blip>
          <a:stretch>
            <a:fillRect/>
          </a:stretch>
        </p:blipFill>
        <p:spPr>
          <a:xfrm>
            <a:off x="0" y="396240"/>
            <a:ext cx="9144000" cy="4351020"/>
          </a:xfrm>
          <a:prstGeom prst="rect">
            <a:avLst/>
          </a:prstGeom>
          <a:noFill/>
          <a:ln>
            <a:noFill/>
          </a:ln>
        </p:spPr>
      </p:pic>
      <p:pic>
        <p:nvPicPr>
          <p:cNvPr id="777" name="Google Shape;777;p48"/>
          <p:cNvPicPr preferRelativeResize="0"/>
          <p:nvPr/>
        </p:nvPicPr>
        <p:blipFill rotWithShape="1">
          <a:blip r:embed="rId4">
            <a:alphaModFix/>
          </a:blip>
          <a:srcRect b="14408" l="8517" r="0" t="17817"/>
          <a:stretch/>
        </p:blipFill>
        <p:spPr>
          <a:xfrm>
            <a:off x="8391769" y="4788155"/>
            <a:ext cx="735237" cy="338425"/>
          </a:xfrm>
          <a:prstGeom prst="rect">
            <a:avLst/>
          </a:prstGeom>
          <a:noFill/>
          <a:ln>
            <a:noFill/>
          </a:ln>
        </p:spPr>
      </p:pic>
      <p:pic>
        <p:nvPicPr>
          <p:cNvPr id="778" name="Google Shape;778;p48" title="NOAANWSLogos.png"/>
          <p:cNvPicPr preferRelativeResize="0"/>
          <p:nvPr/>
        </p:nvPicPr>
        <p:blipFill>
          <a:blip r:embed="rId5">
            <a:alphaModFix/>
          </a:blip>
          <a:stretch>
            <a:fillRect/>
          </a:stretch>
        </p:blipFill>
        <p:spPr>
          <a:xfrm>
            <a:off x="16912" y="4788156"/>
            <a:ext cx="676824" cy="338425"/>
          </a:xfrm>
          <a:prstGeom prst="rect">
            <a:avLst/>
          </a:prstGeom>
          <a:noFill/>
          <a:ln>
            <a:noFill/>
          </a:ln>
        </p:spPr>
      </p:pic>
      <p:cxnSp>
        <p:nvCxnSpPr>
          <p:cNvPr id="779" name="Google Shape;779;p48"/>
          <p:cNvCxnSpPr/>
          <p:nvPr/>
        </p:nvCxnSpPr>
        <p:spPr>
          <a:xfrm>
            <a:off x="0" y="4745900"/>
            <a:ext cx="9170400" cy="0"/>
          </a:xfrm>
          <a:prstGeom prst="straightConnector1">
            <a:avLst/>
          </a:prstGeom>
          <a:noFill/>
          <a:ln cap="flat" cmpd="sng" w="9525">
            <a:solidFill>
              <a:srgbClr val="DBDFE4"/>
            </a:solidFill>
            <a:prstDash val="solid"/>
            <a:round/>
            <a:headEnd len="med" w="med" type="none"/>
            <a:tailEnd len="med" w="med" type="none"/>
          </a:ln>
        </p:spPr>
      </p:cxnSp>
      <p:sp>
        <p:nvSpPr>
          <p:cNvPr id="780" name="Google Shape;780;p48"/>
          <p:cNvSpPr txBox="1"/>
          <p:nvPr>
            <p:ph idx="12" type="sldNum"/>
          </p:nvPr>
        </p:nvSpPr>
        <p:spPr>
          <a:xfrm>
            <a:off x="4310859" y="4745892"/>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400">
                <a:solidFill>
                  <a:srgbClr val="9CA3AF"/>
                </a:solidFill>
              </a:rPr>
              <a:t>‹#›</a:t>
            </a:fld>
            <a:endParaRPr b="1" sz="1400">
              <a:solidFill>
                <a:srgbClr val="9CA3AF"/>
              </a:solidFill>
            </a:endParaRPr>
          </a:p>
        </p:txBody>
      </p:sp>
      <p:sp>
        <p:nvSpPr>
          <p:cNvPr id="781" name="Google Shape;781;p48"/>
          <p:cNvSpPr txBox="1"/>
          <p:nvPr/>
        </p:nvSpPr>
        <p:spPr>
          <a:xfrm>
            <a:off x="10022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Storm Prediction Center</a:t>
            </a:r>
            <a:endParaRPr/>
          </a:p>
        </p:txBody>
      </p:sp>
      <p:sp>
        <p:nvSpPr>
          <p:cNvPr id="782" name="Google Shape;782;p48"/>
          <p:cNvSpPr txBox="1"/>
          <p:nvPr/>
        </p:nvSpPr>
        <p:spPr>
          <a:xfrm>
            <a:off x="51680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Norman, OK</a:t>
            </a:r>
            <a:endParaRPr/>
          </a:p>
        </p:txBody>
      </p:sp>
      <p:sp>
        <p:nvSpPr>
          <p:cNvPr id="783" name="Google Shape;783;p48"/>
          <p:cNvSpPr txBox="1"/>
          <p:nvPr>
            <p:ph type="ctrTitle"/>
          </p:nvPr>
        </p:nvSpPr>
        <p:spPr>
          <a:xfrm>
            <a:off x="-75" y="-33851"/>
            <a:ext cx="9144000" cy="1082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680"/>
              <a:buNone/>
            </a:pPr>
            <a:r>
              <a:rPr lang="en" sz="3340">
                <a:solidFill>
                  <a:srgbClr val="F5F5F5"/>
                </a:solidFill>
                <a:latin typeface="Roboto"/>
                <a:ea typeface="Roboto"/>
                <a:cs typeface="Roboto"/>
                <a:sym typeface="Roboto"/>
              </a:rPr>
              <a:t>New Probability-To-Category Conversion Charts </a:t>
            </a:r>
            <a:endParaRPr sz="3340">
              <a:solidFill>
                <a:srgbClr val="F5F5F5"/>
              </a:solidFill>
              <a:latin typeface="Roboto"/>
              <a:ea typeface="Roboto"/>
              <a:cs typeface="Roboto"/>
              <a:sym typeface="Roboto"/>
            </a:endParaRPr>
          </a:p>
          <a:p>
            <a:pPr indent="0" lvl="0" marL="0" rtl="0" algn="l">
              <a:spcBef>
                <a:spcPts val="0"/>
              </a:spcBef>
              <a:spcAft>
                <a:spcPts val="0"/>
              </a:spcAft>
              <a:buSzPts val="4680"/>
              <a:buNone/>
            </a:pPr>
            <a:r>
              <a:t/>
            </a:r>
            <a:endParaRPr sz="2390">
              <a:solidFill>
                <a:srgbClr val="20B2AA"/>
              </a:solidFill>
            </a:endParaRPr>
          </a:p>
        </p:txBody>
      </p:sp>
      <p:graphicFrame>
        <p:nvGraphicFramePr>
          <p:cNvPr id="784" name="Google Shape;784;p48"/>
          <p:cNvGraphicFramePr/>
          <p:nvPr/>
        </p:nvGraphicFramePr>
        <p:xfrm>
          <a:off x="122771" y="846035"/>
          <a:ext cx="3000000" cy="3000000"/>
        </p:xfrm>
        <a:graphic>
          <a:graphicData uri="http://schemas.openxmlformats.org/drawingml/2006/table">
            <a:tbl>
              <a:tblPr>
                <a:noFill/>
                <a:tableStyleId>{09741598-BD3D-454D-9F70-B26AE22890F3}</a:tableStyleId>
              </a:tblPr>
              <a:tblGrid>
                <a:gridCol w="426175"/>
                <a:gridCol w="426175"/>
                <a:gridCol w="426175"/>
                <a:gridCol w="426175"/>
                <a:gridCol w="426175"/>
                <a:gridCol w="269500"/>
                <a:gridCol w="426175"/>
                <a:gridCol w="426175"/>
                <a:gridCol w="426175"/>
                <a:gridCol w="426175"/>
                <a:gridCol w="426175"/>
                <a:gridCol w="269500"/>
                <a:gridCol w="426175"/>
                <a:gridCol w="426175"/>
                <a:gridCol w="426175"/>
                <a:gridCol w="426175"/>
                <a:gridCol w="296100"/>
                <a:gridCol w="399600"/>
                <a:gridCol w="426175"/>
                <a:gridCol w="426175"/>
                <a:gridCol w="426175"/>
                <a:gridCol w="426175"/>
              </a:tblGrid>
              <a:tr h="311600">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r">
                        <a:lnSpc>
                          <a:spcPct val="115000"/>
                        </a:lnSpc>
                        <a:spcBef>
                          <a:spcPts val="0"/>
                        </a:spcBef>
                        <a:spcAft>
                          <a:spcPts val="0"/>
                        </a:spcAft>
                        <a:buClr>
                          <a:srgbClr val="000000"/>
                        </a:buClr>
                        <a:buSzPts val="1100"/>
                        <a:buFont typeface="Arial"/>
                        <a:buNone/>
                      </a:pPr>
                      <a:r>
                        <a:rPr lang="en" sz="1000">
                          <a:solidFill>
                            <a:srgbClr val="F5F5F5"/>
                          </a:solidFill>
                          <a:latin typeface="Calibri"/>
                          <a:ea typeface="Calibri"/>
                          <a:cs typeface="Calibri"/>
                          <a:sym typeface="Calibri"/>
                        </a:rPr>
                        <a:t>90%</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3 </a:t>
                      </a:r>
                      <a:r>
                        <a:rPr lang="en" sz="800" u="none" cap="none" strike="noStrike">
                          <a:latin typeface="Calibri"/>
                          <a:ea typeface="Calibri"/>
                          <a:cs typeface="Calibri"/>
                          <a:sym typeface="Calibri"/>
                        </a:rPr>
                        <a:t>ENH</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4 </a:t>
                      </a:r>
                      <a:r>
                        <a:rPr lang="en" sz="800" u="none" cap="none" strike="noStrike">
                          <a:latin typeface="Calibri"/>
                          <a:ea typeface="Calibri"/>
                          <a:cs typeface="Calibri"/>
                          <a:sym typeface="Calibri"/>
                        </a:rPr>
                        <a:t>MDT</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5 </a:t>
                      </a:r>
                      <a:r>
                        <a:rPr lang="en" sz="800" u="none" cap="none" strike="noStrike">
                          <a:latin typeface="Calibri"/>
                          <a:ea typeface="Calibri"/>
                          <a:cs typeface="Calibri"/>
                          <a:sym typeface="Calibri"/>
                        </a:rPr>
                        <a:t>HIGH</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33C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5 </a:t>
                      </a:r>
                      <a:r>
                        <a:rPr lang="en" sz="800" u="none" cap="none" strike="noStrike">
                          <a:latin typeface="Calibri"/>
                          <a:ea typeface="Calibri"/>
                          <a:cs typeface="Calibri"/>
                          <a:sym typeface="Calibri"/>
                        </a:rPr>
                        <a:t>HIGH</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33CC"/>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r>
              <a:tr h="387600">
                <a:tc>
                  <a:txBody>
                    <a:bodyPr/>
                    <a:lstStyle/>
                    <a:p>
                      <a:pPr indent="0" lvl="0" marL="0" marR="0" rtl="0" algn="r">
                        <a:lnSpc>
                          <a:spcPct val="115000"/>
                        </a:lnSpc>
                        <a:spcBef>
                          <a:spcPts val="0"/>
                        </a:spcBef>
                        <a:spcAft>
                          <a:spcPts val="0"/>
                        </a:spcAft>
                        <a:buNone/>
                      </a:pPr>
                      <a:r>
                        <a:t/>
                      </a:r>
                      <a:endParaRPr sz="10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t/>
                      </a:r>
                      <a:endParaRPr sz="1000">
                        <a:highlight>
                          <a:srgbClr val="FFC000"/>
                        </a:highlight>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t/>
                      </a:r>
                      <a:endParaRPr sz="1000">
                        <a:highlight>
                          <a:srgbClr val="FF33CC"/>
                        </a:highlight>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None/>
                      </a:pPr>
                      <a:r>
                        <a:t/>
                      </a:r>
                      <a:endParaRPr sz="10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None/>
                      </a:pPr>
                      <a:r>
                        <a:t/>
                      </a:r>
                      <a:endParaRPr sz="10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r">
                        <a:lnSpc>
                          <a:spcPct val="115000"/>
                        </a:lnSpc>
                        <a:spcBef>
                          <a:spcPts val="0"/>
                        </a:spcBef>
                        <a:spcAft>
                          <a:spcPts val="0"/>
                        </a:spcAft>
                        <a:buNone/>
                      </a:pPr>
                      <a:r>
                        <a:rPr lang="en" sz="1000">
                          <a:solidFill>
                            <a:srgbClr val="F5F5F5"/>
                          </a:solidFill>
                          <a:latin typeface="Calibri"/>
                          <a:ea typeface="Calibri"/>
                          <a:cs typeface="Calibri"/>
                          <a:sym typeface="Calibri"/>
                        </a:rPr>
                        <a:t>75%</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None/>
                      </a:pPr>
                      <a:r>
                        <a:rPr lang="en" sz="800">
                          <a:latin typeface="Calibri"/>
                          <a:ea typeface="Calibri"/>
                          <a:cs typeface="Calibri"/>
                          <a:sym typeface="Calibri"/>
                        </a:rPr>
                        <a:t>3 ENH</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marR="0" rtl="0" algn="ctr">
                        <a:lnSpc>
                          <a:spcPct val="115000"/>
                        </a:lnSpc>
                        <a:spcBef>
                          <a:spcPts val="0"/>
                        </a:spcBef>
                        <a:spcAft>
                          <a:spcPts val="0"/>
                        </a:spcAft>
                        <a:buNone/>
                      </a:pPr>
                      <a:r>
                        <a:rPr lang="en" sz="800">
                          <a:latin typeface="Calibri"/>
                          <a:ea typeface="Calibri"/>
                          <a:cs typeface="Calibri"/>
                          <a:sym typeface="Calibri"/>
                        </a:rPr>
                        <a:t>4 MDT</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00"/>
                    </a:solidFill>
                  </a:tcPr>
                </a:tc>
                <a:tc>
                  <a:txBody>
                    <a:bodyPr/>
                    <a:lstStyle/>
                    <a:p>
                      <a:pPr indent="0" lvl="0" marL="0" marR="0" rtl="0" algn="ctr">
                        <a:lnSpc>
                          <a:spcPct val="115000"/>
                        </a:lnSpc>
                        <a:spcBef>
                          <a:spcPts val="0"/>
                        </a:spcBef>
                        <a:spcAft>
                          <a:spcPts val="0"/>
                        </a:spcAft>
                        <a:buNone/>
                      </a:pPr>
                      <a:r>
                        <a:rPr lang="en" sz="800">
                          <a:latin typeface="Calibri"/>
                          <a:ea typeface="Calibri"/>
                          <a:cs typeface="Calibri"/>
                          <a:sym typeface="Calibri"/>
                        </a:rPr>
                        <a:t>5 HIGH</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33CC"/>
                    </a:solidFill>
                  </a:tcPr>
                </a:tc>
                <a:tc>
                  <a:txBody>
                    <a:bodyPr/>
                    <a:lstStyle/>
                    <a:p>
                      <a:pPr indent="0" lvl="0" marL="0" marR="0" rtl="0" algn="ctr">
                        <a:lnSpc>
                          <a:spcPct val="115000"/>
                        </a:lnSpc>
                        <a:spcBef>
                          <a:spcPts val="0"/>
                        </a:spcBef>
                        <a:spcAft>
                          <a:spcPts val="0"/>
                        </a:spcAft>
                        <a:buNone/>
                      </a:pPr>
                      <a:r>
                        <a:rPr lang="en" sz="800">
                          <a:latin typeface="Calibri"/>
                          <a:ea typeface="Calibri"/>
                          <a:cs typeface="Calibri"/>
                          <a:sym typeface="Calibri"/>
                        </a:rPr>
                        <a:t>5 HIGH</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33CC"/>
                    </a:solidFill>
                  </a:tcPr>
                </a:tc>
                <a:tc>
                  <a:txBody>
                    <a:bodyPr/>
                    <a:lstStyle/>
                    <a:p>
                      <a:pPr indent="0" lvl="0" marL="0" marR="0" rtl="0" algn="l">
                        <a:lnSpc>
                          <a:spcPct val="100000"/>
                        </a:lnSpc>
                        <a:spcBef>
                          <a:spcPts val="0"/>
                        </a:spcBef>
                        <a:spcAft>
                          <a:spcPts val="0"/>
                        </a:spcAft>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r">
                        <a:lnSpc>
                          <a:spcPct val="115000"/>
                        </a:lnSpc>
                        <a:spcBef>
                          <a:spcPts val="0"/>
                        </a:spcBef>
                        <a:spcAft>
                          <a:spcPts val="0"/>
                        </a:spcAft>
                        <a:buNone/>
                      </a:pPr>
                      <a:r>
                        <a:t/>
                      </a:r>
                      <a:endParaRPr sz="10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None/>
                      </a:pPr>
                      <a:r>
                        <a:t/>
                      </a:r>
                      <a:endParaRPr sz="10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None/>
                      </a:pPr>
                      <a:r>
                        <a:t/>
                      </a:r>
                      <a:endParaRPr sz="10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None/>
                      </a:pPr>
                      <a:r>
                        <a:t/>
                      </a:r>
                      <a:endParaRPr sz="10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r">
                        <a:lnSpc>
                          <a:spcPct val="115000"/>
                        </a:lnSpc>
                        <a:spcBef>
                          <a:spcPts val="0"/>
                        </a:spcBef>
                        <a:spcAft>
                          <a:spcPts val="0"/>
                        </a:spcAft>
                        <a:buNone/>
                      </a:pPr>
                      <a:r>
                        <a:t/>
                      </a:r>
                      <a:endParaRPr sz="10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None/>
                      </a:pPr>
                      <a:r>
                        <a:t/>
                      </a:r>
                      <a:endParaRPr sz="10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None/>
                      </a:pPr>
                      <a:r>
                        <a:t/>
                      </a:r>
                      <a:endParaRPr sz="10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None/>
                      </a:pPr>
                      <a:r>
                        <a:t/>
                      </a:r>
                      <a:endParaRPr sz="10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r>
              <a:tr h="387600">
                <a:tc>
                  <a:txBody>
                    <a:bodyPr/>
                    <a:lstStyle/>
                    <a:p>
                      <a:pPr indent="0" lvl="0" marL="0" marR="0" rtl="0" algn="r">
                        <a:lnSpc>
                          <a:spcPct val="115000"/>
                        </a:lnSpc>
                        <a:spcBef>
                          <a:spcPts val="0"/>
                        </a:spcBef>
                        <a:spcAft>
                          <a:spcPts val="0"/>
                        </a:spcAft>
                        <a:buClr>
                          <a:srgbClr val="000000"/>
                        </a:buClr>
                        <a:buSzPts val="1100"/>
                        <a:buFont typeface="Arial"/>
                        <a:buNone/>
                      </a:pPr>
                      <a:r>
                        <a:rPr lang="en" sz="1000" u="none" cap="none" strike="noStrike">
                          <a:solidFill>
                            <a:srgbClr val="F5F5F5"/>
                          </a:solidFill>
                          <a:latin typeface="Calibri"/>
                          <a:ea typeface="Calibri"/>
                          <a:cs typeface="Calibri"/>
                          <a:sym typeface="Calibri"/>
                        </a:rPr>
                        <a:t>60%</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 sz="1000">
                          <a:highlight>
                            <a:srgbClr val="FFC000"/>
                          </a:highlight>
                          <a:latin typeface="Calibri"/>
                          <a:ea typeface="Calibri"/>
                          <a:cs typeface="Calibri"/>
                          <a:sym typeface="Calibri"/>
                        </a:rPr>
                        <a:t>3 </a:t>
                      </a:r>
                      <a:r>
                        <a:rPr lang="en" sz="800">
                          <a:highlight>
                            <a:srgbClr val="FFC000"/>
                          </a:highlight>
                          <a:latin typeface="Calibri"/>
                          <a:ea typeface="Calibri"/>
                          <a:cs typeface="Calibri"/>
                          <a:sym typeface="Calibri"/>
                        </a:rPr>
                        <a:t>ENH</a:t>
                      </a:r>
                      <a:endParaRPr sz="800" u="none" cap="none" strike="noStrike">
                        <a:highlight>
                          <a:srgbClr val="FFC000"/>
                        </a:highlight>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 sz="1000">
                          <a:highlight>
                            <a:srgbClr val="FF33CC"/>
                          </a:highlight>
                          <a:latin typeface="Calibri"/>
                          <a:ea typeface="Calibri"/>
                          <a:cs typeface="Calibri"/>
                          <a:sym typeface="Calibri"/>
                        </a:rPr>
                        <a:t>5 </a:t>
                      </a:r>
                      <a:r>
                        <a:rPr lang="en" sz="800">
                          <a:highlight>
                            <a:srgbClr val="FF33CC"/>
                          </a:highlight>
                          <a:latin typeface="Calibri"/>
                          <a:ea typeface="Calibri"/>
                          <a:cs typeface="Calibri"/>
                          <a:sym typeface="Calibri"/>
                        </a:rPr>
                        <a:t>HIGH</a:t>
                      </a:r>
                      <a:endParaRPr sz="800" u="none" cap="none" strike="noStrike">
                        <a:highlight>
                          <a:srgbClr val="FF33CC"/>
                        </a:highlight>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FF"/>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000">
                          <a:latin typeface="Calibri"/>
                          <a:ea typeface="Calibri"/>
                          <a:cs typeface="Calibri"/>
                          <a:sym typeface="Calibri"/>
                        </a:rPr>
                        <a:t>5 </a:t>
                      </a:r>
                      <a:r>
                        <a:rPr lang="en" sz="800" u="none" cap="none" strike="noStrike">
                          <a:latin typeface="Calibri"/>
                          <a:ea typeface="Calibri"/>
                          <a:cs typeface="Calibri"/>
                          <a:sym typeface="Calibri"/>
                        </a:rPr>
                        <a:t>HIGH</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33C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5 </a:t>
                      </a:r>
                      <a:r>
                        <a:rPr lang="en" sz="800" u="none" cap="none" strike="noStrike">
                          <a:latin typeface="Calibri"/>
                          <a:ea typeface="Calibri"/>
                          <a:cs typeface="Calibri"/>
                          <a:sym typeface="Calibri"/>
                        </a:rPr>
                        <a:t>HIGH</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33CC"/>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r">
                        <a:lnSpc>
                          <a:spcPct val="115000"/>
                        </a:lnSpc>
                        <a:spcBef>
                          <a:spcPts val="0"/>
                        </a:spcBef>
                        <a:spcAft>
                          <a:spcPts val="0"/>
                        </a:spcAft>
                        <a:buClr>
                          <a:srgbClr val="000000"/>
                        </a:buClr>
                        <a:buSzPts val="1100"/>
                        <a:buFont typeface="Arial"/>
                        <a:buNone/>
                      </a:pPr>
                      <a:r>
                        <a:rPr lang="en" sz="1000" u="none" cap="none" strike="noStrike">
                          <a:solidFill>
                            <a:srgbClr val="F5F5F5"/>
                          </a:solidFill>
                          <a:latin typeface="Calibri"/>
                          <a:ea typeface="Calibri"/>
                          <a:cs typeface="Calibri"/>
                          <a:sym typeface="Calibri"/>
                        </a:rPr>
                        <a:t>60%</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3 </a:t>
                      </a:r>
                      <a:r>
                        <a:rPr lang="en" sz="800" u="none" cap="none" strike="noStrike">
                          <a:latin typeface="Calibri"/>
                          <a:ea typeface="Calibri"/>
                          <a:cs typeface="Calibri"/>
                          <a:sym typeface="Calibri"/>
                        </a:rPr>
                        <a:t>ENH</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4 </a:t>
                      </a:r>
                      <a:r>
                        <a:rPr lang="en" sz="800" u="none" cap="none" strike="noStrike">
                          <a:latin typeface="Calibri"/>
                          <a:ea typeface="Calibri"/>
                          <a:cs typeface="Calibri"/>
                          <a:sym typeface="Calibri"/>
                        </a:rPr>
                        <a:t>MDT</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5 </a:t>
                      </a:r>
                      <a:r>
                        <a:rPr lang="en" sz="800" u="none" cap="none" strike="noStrike">
                          <a:latin typeface="Calibri"/>
                          <a:ea typeface="Calibri"/>
                          <a:cs typeface="Calibri"/>
                          <a:sym typeface="Calibri"/>
                        </a:rPr>
                        <a:t>HIGH</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33C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5 </a:t>
                      </a:r>
                      <a:r>
                        <a:rPr lang="en" sz="800" u="none" cap="none" strike="noStrike">
                          <a:latin typeface="Calibri"/>
                          <a:ea typeface="Calibri"/>
                          <a:cs typeface="Calibri"/>
                          <a:sym typeface="Calibri"/>
                        </a:rPr>
                        <a:t>HIGH</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33CC"/>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r">
                        <a:lnSpc>
                          <a:spcPct val="115000"/>
                        </a:lnSpc>
                        <a:spcBef>
                          <a:spcPts val="0"/>
                        </a:spcBef>
                        <a:spcAft>
                          <a:spcPts val="0"/>
                        </a:spcAft>
                        <a:buClr>
                          <a:srgbClr val="000000"/>
                        </a:buClr>
                        <a:buSzPts val="1100"/>
                        <a:buFont typeface="Arial"/>
                        <a:buNone/>
                      </a:pPr>
                      <a:r>
                        <a:rPr lang="en" sz="1000" u="none" cap="none" strike="noStrike">
                          <a:solidFill>
                            <a:srgbClr val="F5F5F5"/>
                          </a:solidFill>
                          <a:latin typeface="Calibri"/>
                          <a:ea typeface="Calibri"/>
                          <a:cs typeface="Calibri"/>
                          <a:sym typeface="Calibri"/>
                        </a:rPr>
                        <a:t>60%</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3  </a:t>
                      </a:r>
                      <a:r>
                        <a:rPr lang="en" sz="800" u="none" cap="none" strike="noStrike">
                          <a:latin typeface="Calibri"/>
                          <a:ea typeface="Calibri"/>
                          <a:cs typeface="Calibri"/>
                          <a:sym typeface="Calibri"/>
                        </a:rPr>
                        <a:t>ENH</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4 </a:t>
                      </a:r>
                      <a:r>
                        <a:rPr lang="en" sz="800" u="none" cap="none" strike="noStrike">
                          <a:latin typeface="Calibri"/>
                          <a:ea typeface="Calibri"/>
                          <a:cs typeface="Calibri"/>
                          <a:sym typeface="Calibri"/>
                        </a:rPr>
                        <a:t>MDT</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4 </a:t>
                      </a:r>
                      <a:r>
                        <a:rPr lang="en" sz="800" u="none" cap="none" strike="noStrike">
                          <a:latin typeface="Calibri"/>
                          <a:ea typeface="Calibri"/>
                          <a:cs typeface="Calibri"/>
                          <a:sym typeface="Calibri"/>
                        </a:rPr>
                        <a:t>MDT</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00"/>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r">
                        <a:lnSpc>
                          <a:spcPct val="115000"/>
                        </a:lnSpc>
                        <a:spcBef>
                          <a:spcPts val="0"/>
                        </a:spcBef>
                        <a:spcAft>
                          <a:spcPts val="0"/>
                        </a:spcAft>
                        <a:buClr>
                          <a:srgbClr val="000000"/>
                        </a:buClr>
                        <a:buSzPts val="1100"/>
                        <a:buFont typeface="Arial"/>
                        <a:buNone/>
                      </a:pPr>
                      <a:r>
                        <a:rPr lang="en" sz="1000" u="none" cap="none" strike="noStrike">
                          <a:solidFill>
                            <a:srgbClr val="F5F5F5"/>
                          </a:solidFill>
                          <a:latin typeface="Calibri"/>
                          <a:ea typeface="Calibri"/>
                          <a:cs typeface="Calibri"/>
                          <a:sym typeface="Calibri"/>
                        </a:rPr>
                        <a:t>60%</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3 </a:t>
                      </a:r>
                      <a:r>
                        <a:rPr lang="en" sz="800" u="none" cap="none" strike="noStrike">
                          <a:latin typeface="Calibri"/>
                          <a:ea typeface="Calibri"/>
                          <a:cs typeface="Calibri"/>
                          <a:sym typeface="Calibri"/>
                        </a:rPr>
                        <a:t>ENH</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4 </a:t>
                      </a:r>
                      <a:r>
                        <a:rPr lang="en" sz="800" u="none" cap="none" strike="noStrike">
                          <a:latin typeface="Calibri"/>
                          <a:ea typeface="Calibri"/>
                          <a:cs typeface="Calibri"/>
                          <a:sym typeface="Calibri"/>
                        </a:rPr>
                        <a:t>MDT</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4 </a:t>
                      </a:r>
                      <a:r>
                        <a:rPr lang="en" sz="800" u="none" cap="none" strike="noStrike">
                          <a:latin typeface="Calibri"/>
                          <a:ea typeface="Calibri"/>
                          <a:cs typeface="Calibri"/>
                          <a:sym typeface="Calibri"/>
                        </a:rPr>
                        <a:t>MDT</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00"/>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r>
              <a:tr h="387600">
                <a:tc>
                  <a:txBody>
                    <a:bodyPr/>
                    <a:lstStyle/>
                    <a:p>
                      <a:pPr indent="0" lvl="0" marL="0" marR="0" rtl="0" algn="r">
                        <a:lnSpc>
                          <a:spcPct val="115000"/>
                        </a:lnSpc>
                        <a:spcBef>
                          <a:spcPts val="0"/>
                        </a:spcBef>
                        <a:spcAft>
                          <a:spcPts val="0"/>
                        </a:spcAft>
                        <a:buClr>
                          <a:srgbClr val="000000"/>
                        </a:buClr>
                        <a:buSzPts val="1100"/>
                        <a:buFont typeface="Arial"/>
                        <a:buNone/>
                      </a:pPr>
                      <a:r>
                        <a:rPr lang="en" sz="1000" u="none" cap="none" strike="noStrike">
                          <a:solidFill>
                            <a:srgbClr val="F5F5F5"/>
                          </a:solidFill>
                          <a:latin typeface="Calibri"/>
                          <a:ea typeface="Calibri"/>
                          <a:cs typeface="Calibri"/>
                          <a:sym typeface="Calibri"/>
                        </a:rPr>
                        <a:t>45%</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 sz="1000">
                          <a:latin typeface="Calibri"/>
                          <a:ea typeface="Calibri"/>
                          <a:cs typeface="Calibri"/>
                          <a:sym typeface="Calibri"/>
                        </a:rPr>
                        <a:t>3 </a:t>
                      </a:r>
                      <a:r>
                        <a:rPr lang="en" sz="800" u="none" cap="none" strike="noStrike">
                          <a:latin typeface="Calibri"/>
                          <a:ea typeface="Calibri"/>
                          <a:cs typeface="Calibri"/>
                          <a:sym typeface="Calibri"/>
                        </a:rPr>
                        <a:t>ENH</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4 </a:t>
                      </a:r>
                      <a:r>
                        <a:rPr lang="en" sz="800" u="none" cap="none" strike="noStrike">
                          <a:latin typeface="Calibri"/>
                          <a:ea typeface="Calibri"/>
                          <a:cs typeface="Calibri"/>
                          <a:sym typeface="Calibri"/>
                        </a:rPr>
                        <a:t>MDT</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5 </a:t>
                      </a:r>
                      <a:r>
                        <a:rPr lang="en" sz="800" u="none" cap="none" strike="noStrike">
                          <a:latin typeface="Calibri"/>
                          <a:ea typeface="Calibri"/>
                          <a:cs typeface="Calibri"/>
                          <a:sym typeface="Calibri"/>
                        </a:rPr>
                        <a:t>HIGH</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33C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5 </a:t>
                      </a:r>
                      <a:r>
                        <a:rPr lang="en" sz="800" u="none" cap="none" strike="noStrike">
                          <a:latin typeface="Calibri"/>
                          <a:ea typeface="Calibri"/>
                          <a:cs typeface="Calibri"/>
                          <a:sym typeface="Calibri"/>
                        </a:rPr>
                        <a:t>HIGH</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33CC"/>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r">
                        <a:lnSpc>
                          <a:spcPct val="115000"/>
                        </a:lnSpc>
                        <a:spcBef>
                          <a:spcPts val="0"/>
                        </a:spcBef>
                        <a:spcAft>
                          <a:spcPts val="0"/>
                        </a:spcAft>
                        <a:buClr>
                          <a:srgbClr val="000000"/>
                        </a:buClr>
                        <a:buSzPts val="1100"/>
                        <a:buFont typeface="Arial"/>
                        <a:buNone/>
                      </a:pPr>
                      <a:r>
                        <a:rPr lang="en" sz="1000" u="none" cap="none" strike="noStrike">
                          <a:solidFill>
                            <a:srgbClr val="F5F5F5"/>
                          </a:solidFill>
                          <a:latin typeface="Calibri"/>
                          <a:ea typeface="Calibri"/>
                          <a:cs typeface="Calibri"/>
                          <a:sym typeface="Calibri"/>
                        </a:rPr>
                        <a:t>45%</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3 </a:t>
                      </a:r>
                      <a:r>
                        <a:rPr lang="en" sz="800" u="none" cap="none" strike="noStrike">
                          <a:latin typeface="Calibri"/>
                          <a:ea typeface="Calibri"/>
                          <a:cs typeface="Calibri"/>
                          <a:sym typeface="Calibri"/>
                        </a:rPr>
                        <a:t>ENH</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3 </a:t>
                      </a:r>
                      <a:r>
                        <a:rPr lang="en" sz="800" u="none" cap="none" strike="noStrike">
                          <a:latin typeface="Calibri"/>
                          <a:ea typeface="Calibri"/>
                          <a:cs typeface="Calibri"/>
                          <a:sym typeface="Calibri"/>
                        </a:rPr>
                        <a:t>ENH</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4 </a:t>
                      </a:r>
                      <a:r>
                        <a:rPr lang="en" sz="800" u="none" cap="none" strike="noStrike">
                          <a:latin typeface="Calibri"/>
                          <a:ea typeface="Calibri"/>
                          <a:cs typeface="Calibri"/>
                          <a:sym typeface="Calibri"/>
                        </a:rPr>
                        <a:t>MDT</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00"/>
                    </a:solidFill>
                  </a:tcPr>
                </a:tc>
                <a:tc>
                  <a:txBody>
                    <a:bodyPr/>
                    <a:lstStyle/>
                    <a:p>
                      <a:pPr indent="0" lvl="0" marL="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5 </a:t>
                      </a:r>
                      <a:r>
                        <a:rPr lang="en" sz="800">
                          <a:solidFill>
                            <a:srgbClr val="000000"/>
                          </a:solidFill>
                          <a:latin typeface="Calibri"/>
                          <a:ea typeface="Calibri"/>
                          <a:cs typeface="Calibri"/>
                          <a:sym typeface="Calibri"/>
                        </a:rPr>
                        <a:t>HIGH</a:t>
                      </a:r>
                      <a:endParaRPr sz="8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33CC"/>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r">
                        <a:lnSpc>
                          <a:spcPct val="115000"/>
                        </a:lnSpc>
                        <a:spcBef>
                          <a:spcPts val="0"/>
                        </a:spcBef>
                        <a:spcAft>
                          <a:spcPts val="0"/>
                        </a:spcAft>
                        <a:buClr>
                          <a:srgbClr val="000000"/>
                        </a:buClr>
                        <a:buSzPts val="1100"/>
                        <a:buFont typeface="Arial"/>
                        <a:buNone/>
                      </a:pPr>
                      <a:r>
                        <a:rPr lang="en" sz="1000" u="none" cap="none" strike="noStrike">
                          <a:solidFill>
                            <a:srgbClr val="F5F5F5"/>
                          </a:solidFill>
                          <a:latin typeface="Calibri"/>
                          <a:ea typeface="Calibri"/>
                          <a:cs typeface="Calibri"/>
                          <a:sym typeface="Calibri"/>
                        </a:rPr>
                        <a:t>45%</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3 </a:t>
                      </a:r>
                      <a:r>
                        <a:rPr lang="en" sz="800" u="none" cap="none" strike="noStrike">
                          <a:latin typeface="Calibri"/>
                          <a:ea typeface="Calibri"/>
                          <a:cs typeface="Calibri"/>
                          <a:sym typeface="Calibri"/>
                        </a:rPr>
                        <a:t>ENH</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3 </a:t>
                      </a:r>
                      <a:r>
                        <a:rPr lang="en" sz="800" u="none" cap="none" strike="noStrike">
                          <a:latin typeface="Calibri"/>
                          <a:ea typeface="Calibri"/>
                          <a:cs typeface="Calibri"/>
                          <a:sym typeface="Calibri"/>
                        </a:rPr>
                        <a:t>ENH</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4 </a:t>
                      </a:r>
                      <a:r>
                        <a:rPr lang="en" sz="800" u="none" cap="none" strike="noStrike">
                          <a:latin typeface="Calibri"/>
                          <a:ea typeface="Calibri"/>
                          <a:cs typeface="Calibri"/>
                          <a:sym typeface="Calibri"/>
                        </a:rPr>
                        <a:t>MDT</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00"/>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r">
                        <a:lnSpc>
                          <a:spcPct val="115000"/>
                        </a:lnSpc>
                        <a:spcBef>
                          <a:spcPts val="0"/>
                        </a:spcBef>
                        <a:spcAft>
                          <a:spcPts val="0"/>
                        </a:spcAft>
                        <a:buClr>
                          <a:srgbClr val="000000"/>
                        </a:buClr>
                        <a:buSzPts val="1100"/>
                        <a:buFont typeface="Arial"/>
                        <a:buNone/>
                      </a:pPr>
                      <a:r>
                        <a:rPr lang="en" sz="1000" u="none" cap="none" strike="noStrike">
                          <a:solidFill>
                            <a:srgbClr val="F5F5F5"/>
                          </a:solidFill>
                          <a:latin typeface="Calibri"/>
                          <a:ea typeface="Calibri"/>
                          <a:cs typeface="Calibri"/>
                          <a:sym typeface="Calibri"/>
                        </a:rPr>
                        <a:t>45%</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3 </a:t>
                      </a:r>
                      <a:r>
                        <a:rPr lang="en" sz="800" u="none" cap="none" strike="noStrike">
                          <a:latin typeface="Calibri"/>
                          <a:ea typeface="Calibri"/>
                          <a:cs typeface="Calibri"/>
                          <a:sym typeface="Calibri"/>
                        </a:rPr>
                        <a:t>ENH</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3 </a:t>
                      </a:r>
                      <a:r>
                        <a:rPr lang="en" sz="800" u="none" cap="none" strike="noStrike">
                          <a:latin typeface="Calibri"/>
                          <a:ea typeface="Calibri"/>
                          <a:cs typeface="Calibri"/>
                          <a:sym typeface="Calibri"/>
                        </a:rPr>
                        <a:t>ENH</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4 </a:t>
                      </a:r>
                      <a:r>
                        <a:rPr lang="en" sz="800" u="none" cap="none" strike="noStrike">
                          <a:latin typeface="Calibri"/>
                          <a:ea typeface="Calibri"/>
                          <a:cs typeface="Calibri"/>
                          <a:sym typeface="Calibri"/>
                        </a:rPr>
                        <a:t>MDT</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00"/>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r>
              <a:tr h="387600">
                <a:tc>
                  <a:txBody>
                    <a:bodyPr/>
                    <a:lstStyle/>
                    <a:p>
                      <a:pPr indent="0" lvl="0" marL="0" marR="0" rtl="0" algn="r">
                        <a:lnSpc>
                          <a:spcPct val="115000"/>
                        </a:lnSpc>
                        <a:spcBef>
                          <a:spcPts val="0"/>
                        </a:spcBef>
                        <a:spcAft>
                          <a:spcPts val="0"/>
                        </a:spcAft>
                        <a:buClr>
                          <a:srgbClr val="000000"/>
                        </a:buClr>
                        <a:buSzPts val="1100"/>
                        <a:buFont typeface="Arial"/>
                        <a:buNone/>
                      </a:pPr>
                      <a:r>
                        <a:rPr lang="en" sz="1000" u="none" cap="none" strike="noStrike">
                          <a:solidFill>
                            <a:srgbClr val="F5F5F5"/>
                          </a:solidFill>
                          <a:latin typeface="Calibri"/>
                          <a:ea typeface="Calibri"/>
                          <a:cs typeface="Calibri"/>
                          <a:sym typeface="Calibri"/>
                        </a:rPr>
                        <a:t>30%</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 sz="1000">
                          <a:latin typeface="Calibri"/>
                          <a:ea typeface="Calibri"/>
                          <a:cs typeface="Calibri"/>
                          <a:sym typeface="Calibri"/>
                        </a:rPr>
                        <a:t>3 </a:t>
                      </a:r>
                      <a:r>
                        <a:rPr lang="en" sz="800" u="none" cap="none" strike="noStrike">
                          <a:latin typeface="Calibri"/>
                          <a:ea typeface="Calibri"/>
                          <a:cs typeface="Calibri"/>
                          <a:sym typeface="Calibri"/>
                        </a:rPr>
                        <a:t>ENH</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4 </a:t>
                      </a:r>
                      <a:r>
                        <a:rPr lang="en" sz="800" u="none" cap="none" strike="noStrike">
                          <a:latin typeface="Calibri"/>
                          <a:ea typeface="Calibri"/>
                          <a:cs typeface="Calibri"/>
                          <a:sym typeface="Calibri"/>
                        </a:rPr>
                        <a:t>MDT</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5 </a:t>
                      </a:r>
                      <a:r>
                        <a:rPr lang="en" sz="800" u="none" cap="none" strike="noStrike">
                          <a:latin typeface="Calibri"/>
                          <a:ea typeface="Calibri"/>
                          <a:cs typeface="Calibri"/>
                          <a:sym typeface="Calibri"/>
                        </a:rPr>
                        <a:t>HIGH</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33C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5 H</a:t>
                      </a:r>
                      <a:r>
                        <a:rPr lang="en" sz="800" u="none" cap="none" strike="noStrike">
                          <a:latin typeface="Calibri"/>
                          <a:ea typeface="Calibri"/>
                          <a:cs typeface="Calibri"/>
                          <a:sym typeface="Calibri"/>
                        </a:rPr>
                        <a:t>IGH</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B7B7B7"/>
                      </a:solidFill>
                      <a:prstDash val="solid"/>
                      <a:round/>
                      <a:headEnd len="sm" w="sm" type="none"/>
                      <a:tailEnd len="sm" w="sm" type="none"/>
                    </a:lnB>
                    <a:solidFill>
                      <a:srgbClr val="FF33CC"/>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8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r">
                        <a:lnSpc>
                          <a:spcPct val="115000"/>
                        </a:lnSpc>
                        <a:spcBef>
                          <a:spcPts val="0"/>
                        </a:spcBef>
                        <a:spcAft>
                          <a:spcPts val="0"/>
                        </a:spcAft>
                        <a:buClr>
                          <a:srgbClr val="000000"/>
                        </a:buClr>
                        <a:buSzPts val="1100"/>
                        <a:buFont typeface="Arial"/>
                        <a:buNone/>
                      </a:pPr>
                      <a:r>
                        <a:rPr lang="en" sz="1000" u="none" cap="none" strike="noStrike">
                          <a:solidFill>
                            <a:srgbClr val="F5F5F5"/>
                          </a:solidFill>
                          <a:latin typeface="Calibri"/>
                          <a:ea typeface="Calibri"/>
                          <a:cs typeface="Calibri"/>
                          <a:sym typeface="Calibri"/>
                        </a:rPr>
                        <a:t>30%</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2 </a:t>
                      </a:r>
                      <a:r>
                        <a:rPr lang="en" sz="800" u="none" cap="none" strike="noStrike">
                          <a:latin typeface="Calibri"/>
                          <a:ea typeface="Calibri"/>
                          <a:cs typeface="Calibri"/>
                          <a:sym typeface="Calibri"/>
                        </a:rPr>
                        <a:t>SLGT</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3 </a:t>
                      </a:r>
                      <a:r>
                        <a:rPr lang="en" sz="800" u="none" cap="none" strike="noStrike">
                          <a:latin typeface="Calibri"/>
                          <a:ea typeface="Calibri"/>
                          <a:cs typeface="Calibri"/>
                          <a:sym typeface="Calibri"/>
                        </a:rPr>
                        <a:t>ENH</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3 </a:t>
                      </a:r>
                      <a:r>
                        <a:rPr lang="en" sz="800" u="none" cap="none" strike="noStrike">
                          <a:latin typeface="Calibri"/>
                          <a:ea typeface="Calibri"/>
                          <a:cs typeface="Calibri"/>
                          <a:sym typeface="Calibri"/>
                        </a:rPr>
                        <a:t>ENH</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rtl="0" algn="ctr">
                        <a:spcBef>
                          <a:spcPts val="0"/>
                        </a:spcBef>
                        <a:spcAft>
                          <a:spcPts val="0"/>
                        </a:spcAft>
                        <a:buClr>
                          <a:schemeClr val="dk1"/>
                        </a:buClr>
                        <a:buSzPts val="1400"/>
                        <a:buFont typeface="Arial"/>
                        <a:buNone/>
                      </a:pPr>
                      <a:r>
                        <a:rPr lang="en" sz="600">
                          <a:solidFill>
                            <a:schemeClr val="dk1"/>
                          </a:solidFill>
                        </a:rPr>
                        <a:t>not</a:t>
                      </a:r>
                      <a:endParaRPr sz="600">
                        <a:solidFill>
                          <a:schemeClr val="dk1"/>
                        </a:solidFill>
                      </a:endParaRPr>
                    </a:p>
                    <a:p>
                      <a:pPr indent="0" lvl="0" marL="0" rtl="0" algn="ctr">
                        <a:spcBef>
                          <a:spcPts val="0"/>
                        </a:spcBef>
                        <a:spcAft>
                          <a:spcPts val="0"/>
                        </a:spcAft>
                        <a:buClr>
                          <a:schemeClr val="dk1"/>
                        </a:buClr>
                        <a:buSzPts val="1400"/>
                        <a:buFont typeface="Arial"/>
                        <a:buNone/>
                      </a:pPr>
                      <a:r>
                        <a:rPr lang="en" sz="600">
                          <a:solidFill>
                            <a:schemeClr val="dk1"/>
                          </a:solidFill>
                        </a:rPr>
                        <a:t> used</a:t>
                      </a:r>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r">
                        <a:lnSpc>
                          <a:spcPct val="115000"/>
                        </a:lnSpc>
                        <a:spcBef>
                          <a:spcPts val="0"/>
                        </a:spcBef>
                        <a:spcAft>
                          <a:spcPts val="0"/>
                        </a:spcAft>
                        <a:buClr>
                          <a:srgbClr val="000000"/>
                        </a:buClr>
                        <a:buSzPts val="1100"/>
                        <a:buFont typeface="Arial"/>
                        <a:buNone/>
                      </a:pPr>
                      <a:r>
                        <a:rPr lang="en" sz="1000" u="none" cap="none" strike="noStrike">
                          <a:solidFill>
                            <a:srgbClr val="F5F5F5"/>
                          </a:solidFill>
                          <a:latin typeface="Calibri"/>
                          <a:ea typeface="Calibri"/>
                          <a:cs typeface="Calibri"/>
                          <a:sym typeface="Calibri"/>
                        </a:rPr>
                        <a:t>30%</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2 </a:t>
                      </a:r>
                      <a:r>
                        <a:rPr lang="en" sz="800" u="none" cap="none" strike="noStrike">
                          <a:latin typeface="Calibri"/>
                          <a:ea typeface="Calibri"/>
                          <a:cs typeface="Calibri"/>
                          <a:sym typeface="Calibri"/>
                        </a:rPr>
                        <a:t>SLGT</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3 </a:t>
                      </a:r>
                      <a:r>
                        <a:rPr lang="en" sz="800" u="none" cap="none" strike="noStrike">
                          <a:latin typeface="Calibri"/>
                          <a:ea typeface="Calibri"/>
                          <a:cs typeface="Calibri"/>
                          <a:sym typeface="Calibri"/>
                        </a:rPr>
                        <a:t>ENH</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3 </a:t>
                      </a:r>
                      <a:r>
                        <a:rPr lang="en" sz="800" u="none" cap="none" strike="noStrike">
                          <a:latin typeface="Calibri"/>
                          <a:ea typeface="Calibri"/>
                          <a:cs typeface="Calibri"/>
                          <a:sym typeface="Calibri"/>
                        </a:rPr>
                        <a:t>ENH</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r">
                        <a:lnSpc>
                          <a:spcPct val="115000"/>
                        </a:lnSpc>
                        <a:spcBef>
                          <a:spcPts val="0"/>
                        </a:spcBef>
                        <a:spcAft>
                          <a:spcPts val="0"/>
                        </a:spcAft>
                        <a:buClr>
                          <a:srgbClr val="000000"/>
                        </a:buClr>
                        <a:buSzPts val="1100"/>
                        <a:buFont typeface="Arial"/>
                        <a:buNone/>
                      </a:pPr>
                      <a:r>
                        <a:rPr lang="en" sz="1000" u="none" cap="none" strike="noStrike">
                          <a:solidFill>
                            <a:srgbClr val="F5F5F5"/>
                          </a:solidFill>
                          <a:latin typeface="Calibri"/>
                          <a:ea typeface="Calibri"/>
                          <a:cs typeface="Calibri"/>
                          <a:sym typeface="Calibri"/>
                        </a:rPr>
                        <a:t>30%</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2 </a:t>
                      </a:r>
                      <a:r>
                        <a:rPr lang="en" sz="800" u="none" cap="none" strike="noStrike">
                          <a:latin typeface="Calibri"/>
                          <a:ea typeface="Calibri"/>
                          <a:cs typeface="Calibri"/>
                          <a:sym typeface="Calibri"/>
                        </a:rPr>
                        <a:t>SLGT</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3 </a:t>
                      </a:r>
                      <a:r>
                        <a:rPr lang="en" sz="800" u="none" cap="none" strike="noStrike">
                          <a:latin typeface="Calibri"/>
                          <a:ea typeface="Calibri"/>
                          <a:cs typeface="Calibri"/>
                          <a:sym typeface="Calibri"/>
                        </a:rPr>
                        <a:t>ENH</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3 </a:t>
                      </a:r>
                      <a:r>
                        <a:rPr lang="en" sz="800" u="none" cap="none" strike="noStrike">
                          <a:latin typeface="Calibri"/>
                          <a:ea typeface="Calibri"/>
                          <a:cs typeface="Calibri"/>
                          <a:sym typeface="Calibri"/>
                        </a:rPr>
                        <a:t>ENH</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r>
              <a:tr h="387600">
                <a:tc>
                  <a:txBody>
                    <a:bodyPr/>
                    <a:lstStyle/>
                    <a:p>
                      <a:pPr indent="0" lvl="0" marL="0" marR="0" rtl="0" algn="r">
                        <a:lnSpc>
                          <a:spcPct val="115000"/>
                        </a:lnSpc>
                        <a:spcBef>
                          <a:spcPts val="0"/>
                        </a:spcBef>
                        <a:spcAft>
                          <a:spcPts val="0"/>
                        </a:spcAft>
                        <a:buClr>
                          <a:srgbClr val="000000"/>
                        </a:buClr>
                        <a:buSzPts val="1100"/>
                        <a:buFont typeface="Arial"/>
                        <a:buNone/>
                      </a:pPr>
                      <a:r>
                        <a:rPr lang="en" sz="1000" u="none" cap="none" strike="noStrike">
                          <a:solidFill>
                            <a:srgbClr val="F5F5F5"/>
                          </a:solidFill>
                          <a:latin typeface="Calibri"/>
                          <a:ea typeface="Calibri"/>
                          <a:cs typeface="Calibri"/>
                          <a:sym typeface="Calibri"/>
                        </a:rPr>
                        <a:t>15%</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 sz="1000">
                          <a:latin typeface="Calibri"/>
                          <a:ea typeface="Calibri"/>
                          <a:cs typeface="Calibri"/>
                          <a:sym typeface="Calibri"/>
                        </a:rPr>
                        <a:t>3 </a:t>
                      </a:r>
                      <a:r>
                        <a:rPr lang="en" sz="800" u="none" cap="none" strike="noStrike">
                          <a:latin typeface="Calibri"/>
                          <a:ea typeface="Calibri"/>
                          <a:cs typeface="Calibri"/>
                          <a:sym typeface="Calibri"/>
                        </a:rPr>
                        <a:t>ENH</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3 </a:t>
                      </a:r>
                      <a:r>
                        <a:rPr lang="en" sz="800" u="none" cap="none" strike="noStrike">
                          <a:latin typeface="Calibri"/>
                          <a:ea typeface="Calibri"/>
                          <a:cs typeface="Calibri"/>
                          <a:sym typeface="Calibri"/>
                        </a:rPr>
                        <a:t>ENH</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4 </a:t>
                      </a:r>
                      <a:r>
                        <a:rPr lang="en" sz="800" u="none" cap="none" strike="noStrike">
                          <a:latin typeface="Calibri"/>
                          <a:ea typeface="Calibri"/>
                          <a:cs typeface="Calibri"/>
                          <a:sym typeface="Calibri"/>
                        </a:rPr>
                        <a:t>MDT</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00"/>
                    </a:solidFill>
                  </a:tcPr>
                </a:tc>
                <a:tc>
                  <a:txBody>
                    <a:bodyPr/>
                    <a:lstStyle/>
                    <a:p>
                      <a:pPr indent="0" lvl="0" marL="0" rtl="0" algn="l">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4 </a:t>
                      </a:r>
                      <a:r>
                        <a:rPr lang="en" sz="800">
                          <a:solidFill>
                            <a:srgbClr val="000000"/>
                          </a:solidFill>
                          <a:latin typeface="Calibri"/>
                          <a:ea typeface="Calibri"/>
                          <a:cs typeface="Calibri"/>
                          <a:sym typeface="Calibri"/>
                        </a:rPr>
                        <a:t>MDT</a:t>
                      </a:r>
                      <a:endParaRPr sz="800" u="none" cap="none" strike="noStrike"/>
                    </a:p>
                  </a:txBody>
                  <a:tcPr marT="91425" marB="91425"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0000"/>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r">
                        <a:lnSpc>
                          <a:spcPct val="115000"/>
                        </a:lnSpc>
                        <a:spcBef>
                          <a:spcPts val="0"/>
                        </a:spcBef>
                        <a:spcAft>
                          <a:spcPts val="0"/>
                        </a:spcAft>
                        <a:buClr>
                          <a:srgbClr val="000000"/>
                        </a:buClr>
                        <a:buSzPts val="1100"/>
                        <a:buFont typeface="Arial"/>
                        <a:buNone/>
                      </a:pPr>
                      <a:r>
                        <a:rPr lang="en" sz="1000" u="none" cap="none" strike="noStrike">
                          <a:solidFill>
                            <a:srgbClr val="F5F5F5"/>
                          </a:solidFill>
                          <a:latin typeface="Calibri"/>
                          <a:ea typeface="Calibri"/>
                          <a:cs typeface="Calibri"/>
                          <a:sym typeface="Calibri"/>
                        </a:rPr>
                        <a:t>15%</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2 SLGT</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 2 </a:t>
                      </a:r>
                      <a:r>
                        <a:rPr lang="en" sz="800" u="none" cap="none" strike="noStrike">
                          <a:latin typeface="Calibri"/>
                          <a:ea typeface="Calibri"/>
                          <a:cs typeface="Calibri"/>
                          <a:sym typeface="Calibri"/>
                        </a:rPr>
                        <a:t>SLGT</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3 </a:t>
                      </a:r>
                      <a:r>
                        <a:rPr lang="en" sz="800">
                          <a:solidFill>
                            <a:srgbClr val="000000"/>
                          </a:solidFill>
                          <a:latin typeface="Calibri"/>
                          <a:ea typeface="Calibri"/>
                          <a:cs typeface="Calibri"/>
                          <a:sym typeface="Calibri"/>
                        </a:rPr>
                        <a:t>ENH</a:t>
                      </a:r>
                      <a:endParaRPr sz="8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rtl="0" algn="ctr">
                        <a:spcBef>
                          <a:spcPts val="0"/>
                        </a:spcBef>
                        <a:spcAft>
                          <a:spcPts val="0"/>
                        </a:spcAft>
                        <a:buClr>
                          <a:schemeClr val="dk1"/>
                        </a:buClr>
                        <a:buSzPts val="1400"/>
                        <a:buFont typeface="Arial"/>
                        <a:buNone/>
                      </a:pPr>
                      <a:r>
                        <a:rPr lang="en" sz="600">
                          <a:solidFill>
                            <a:schemeClr val="dk1"/>
                          </a:solidFill>
                        </a:rPr>
                        <a:t>not</a:t>
                      </a:r>
                      <a:endParaRPr sz="600">
                        <a:solidFill>
                          <a:schemeClr val="dk1"/>
                        </a:solidFill>
                      </a:endParaRPr>
                    </a:p>
                    <a:p>
                      <a:pPr indent="0" lvl="0" marL="0" rtl="0" algn="ctr">
                        <a:spcBef>
                          <a:spcPts val="0"/>
                        </a:spcBef>
                        <a:spcAft>
                          <a:spcPts val="0"/>
                        </a:spcAft>
                        <a:buClr>
                          <a:schemeClr val="dk1"/>
                        </a:buClr>
                        <a:buSzPts val="1400"/>
                        <a:buFont typeface="Arial"/>
                        <a:buNone/>
                      </a:pPr>
                      <a:r>
                        <a:rPr lang="en" sz="600">
                          <a:solidFill>
                            <a:schemeClr val="dk1"/>
                          </a:solidFill>
                        </a:rPr>
                        <a:t> used</a:t>
                      </a:r>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r">
                        <a:lnSpc>
                          <a:spcPct val="115000"/>
                        </a:lnSpc>
                        <a:spcBef>
                          <a:spcPts val="0"/>
                        </a:spcBef>
                        <a:spcAft>
                          <a:spcPts val="0"/>
                        </a:spcAft>
                        <a:buClr>
                          <a:srgbClr val="000000"/>
                        </a:buClr>
                        <a:buSzPts val="1100"/>
                        <a:buFont typeface="Arial"/>
                        <a:buNone/>
                      </a:pPr>
                      <a:r>
                        <a:rPr lang="en" sz="1000" u="none" cap="none" strike="noStrike">
                          <a:solidFill>
                            <a:srgbClr val="F5F5F5"/>
                          </a:solidFill>
                          <a:latin typeface="Calibri"/>
                          <a:ea typeface="Calibri"/>
                          <a:cs typeface="Calibri"/>
                          <a:sym typeface="Calibri"/>
                        </a:rPr>
                        <a:t>15%</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2 SLGT</a:t>
                      </a:r>
                      <a:endParaRPr sz="8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2 </a:t>
                      </a:r>
                      <a:r>
                        <a:rPr lang="en" sz="800" u="none" cap="none" strike="noStrike">
                          <a:latin typeface="Calibri"/>
                          <a:ea typeface="Calibri"/>
                          <a:cs typeface="Calibri"/>
                          <a:sym typeface="Calibri"/>
                        </a:rPr>
                        <a:t>SLGT</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3 </a:t>
                      </a:r>
                      <a:r>
                        <a:rPr lang="en" sz="800">
                          <a:solidFill>
                            <a:srgbClr val="000000"/>
                          </a:solidFill>
                          <a:latin typeface="Calibri"/>
                          <a:ea typeface="Calibri"/>
                          <a:cs typeface="Calibri"/>
                          <a:sym typeface="Calibri"/>
                        </a:rPr>
                        <a:t>ENH</a:t>
                      </a:r>
                      <a:endParaRPr sz="8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r">
                        <a:lnSpc>
                          <a:spcPct val="115000"/>
                        </a:lnSpc>
                        <a:spcBef>
                          <a:spcPts val="0"/>
                        </a:spcBef>
                        <a:spcAft>
                          <a:spcPts val="0"/>
                        </a:spcAft>
                        <a:buClr>
                          <a:srgbClr val="000000"/>
                        </a:buClr>
                        <a:buSzPts val="1100"/>
                        <a:buFont typeface="Arial"/>
                        <a:buNone/>
                      </a:pPr>
                      <a:r>
                        <a:rPr lang="en" sz="1000" u="none" cap="none" strike="noStrike">
                          <a:solidFill>
                            <a:srgbClr val="F5F5F5"/>
                          </a:solidFill>
                          <a:latin typeface="Calibri"/>
                          <a:ea typeface="Calibri"/>
                          <a:cs typeface="Calibri"/>
                          <a:sym typeface="Calibri"/>
                        </a:rPr>
                        <a:t>15%</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2 SLGT</a:t>
                      </a:r>
                      <a:endParaRPr sz="8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2 </a:t>
                      </a:r>
                      <a:r>
                        <a:rPr lang="en" sz="800" u="none" cap="none" strike="noStrike">
                          <a:latin typeface="Calibri"/>
                          <a:ea typeface="Calibri"/>
                          <a:cs typeface="Calibri"/>
                          <a:sym typeface="Calibri"/>
                        </a:rPr>
                        <a:t>SLGT</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3 </a:t>
                      </a:r>
                      <a:r>
                        <a:rPr lang="en" sz="800">
                          <a:solidFill>
                            <a:srgbClr val="000000"/>
                          </a:solidFill>
                          <a:latin typeface="Calibri"/>
                          <a:ea typeface="Calibri"/>
                          <a:cs typeface="Calibri"/>
                          <a:sym typeface="Calibri"/>
                        </a:rPr>
                        <a:t>ENH</a:t>
                      </a:r>
                      <a:endParaRPr sz="8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r>
              <a:tr h="387600">
                <a:tc>
                  <a:txBody>
                    <a:bodyPr/>
                    <a:lstStyle/>
                    <a:p>
                      <a:pPr indent="0" lvl="0" marL="0" marR="0" rtl="0" algn="r">
                        <a:lnSpc>
                          <a:spcPct val="115000"/>
                        </a:lnSpc>
                        <a:spcBef>
                          <a:spcPts val="0"/>
                        </a:spcBef>
                        <a:spcAft>
                          <a:spcPts val="0"/>
                        </a:spcAft>
                        <a:buClr>
                          <a:srgbClr val="000000"/>
                        </a:buClr>
                        <a:buSzPts val="1100"/>
                        <a:buFont typeface="Arial"/>
                        <a:buNone/>
                      </a:pPr>
                      <a:r>
                        <a:rPr lang="en" sz="1000" u="none" cap="none" strike="noStrike">
                          <a:solidFill>
                            <a:srgbClr val="F5F5F5"/>
                          </a:solidFill>
                          <a:latin typeface="Calibri"/>
                          <a:ea typeface="Calibri"/>
                          <a:cs typeface="Calibri"/>
                          <a:sym typeface="Calibri"/>
                        </a:rPr>
                        <a:t>10%</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2 </a:t>
                      </a:r>
                      <a:r>
                        <a:rPr lang="en" sz="800" u="none" cap="none" strike="noStrike">
                          <a:latin typeface="Calibri"/>
                          <a:ea typeface="Calibri"/>
                          <a:cs typeface="Calibri"/>
                          <a:sym typeface="Calibri"/>
                        </a:rPr>
                        <a:t>SLGT</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0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3 </a:t>
                      </a:r>
                      <a:r>
                        <a:rPr lang="en" sz="800" u="none" cap="none" strike="noStrike">
                          <a:latin typeface="Calibri"/>
                          <a:ea typeface="Calibri"/>
                          <a:cs typeface="Calibri"/>
                          <a:sym typeface="Calibri"/>
                        </a:rPr>
                        <a:t>ENH</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3 </a:t>
                      </a:r>
                      <a:r>
                        <a:rPr lang="en" sz="800" u="none" cap="none" strike="noStrike">
                          <a:latin typeface="Calibri"/>
                          <a:ea typeface="Calibri"/>
                          <a:cs typeface="Calibri"/>
                          <a:sym typeface="Calibri"/>
                        </a:rPr>
                        <a:t>ENH</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rtl="0" algn="l">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3 </a:t>
                      </a:r>
                      <a:r>
                        <a:rPr lang="en" sz="800">
                          <a:solidFill>
                            <a:srgbClr val="000000"/>
                          </a:solidFill>
                          <a:latin typeface="Calibri"/>
                          <a:ea typeface="Calibri"/>
                          <a:cs typeface="Calibri"/>
                          <a:sym typeface="Calibri"/>
                        </a:rPr>
                        <a:t>ENH</a:t>
                      </a:r>
                      <a:endParaRPr sz="8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r">
                        <a:lnSpc>
                          <a:spcPct val="115000"/>
                        </a:lnSpc>
                        <a:spcBef>
                          <a:spcPts val="0"/>
                        </a:spcBef>
                        <a:spcAft>
                          <a:spcPts val="0"/>
                        </a:spcAft>
                        <a:buClr>
                          <a:srgbClr val="000000"/>
                        </a:buClr>
                        <a:buSzPts val="1100"/>
                        <a:buFont typeface="Arial"/>
                        <a:buNone/>
                      </a:pPr>
                      <a:r>
                        <a:rPr lang="en" sz="1000">
                          <a:solidFill>
                            <a:srgbClr val="F5F5F5"/>
                          </a:solidFill>
                          <a:latin typeface="Calibri"/>
                          <a:ea typeface="Calibri"/>
                          <a:cs typeface="Calibri"/>
                          <a:sym typeface="Calibri"/>
                        </a:rPr>
                        <a:t>10%</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lang="en" sz="600">
                          <a:solidFill>
                            <a:schemeClr val="dk1"/>
                          </a:solidFill>
                        </a:rPr>
                        <a:t>not</a:t>
                      </a:r>
                      <a:endParaRPr sz="600">
                        <a:solidFill>
                          <a:schemeClr val="dk1"/>
                        </a:solidFill>
                      </a:endParaRPr>
                    </a:p>
                    <a:p>
                      <a:pPr indent="0" lvl="0" marL="0" rtl="0" algn="ctr">
                        <a:spcBef>
                          <a:spcPts val="0"/>
                        </a:spcBef>
                        <a:spcAft>
                          <a:spcPts val="0"/>
                        </a:spcAft>
                        <a:buNone/>
                      </a:pPr>
                      <a:r>
                        <a:rPr lang="en" sz="600">
                          <a:solidFill>
                            <a:schemeClr val="dk1"/>
                          </a:solidFill>
                        </a:rPr>
                        <a:t> used</a:t>
                      </a:r>
                      <a:endParaRPr sz="1200"/>
                    </a:p>
                  </a:txBody>
                  <a:tcPr marT="91425" marB="91425"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sz="600">
                          <a:solidFill>
                            <a:schemeClr val="dk1"/>
                          </a:solidFill>
                        </a:rPr>
                        <a:t>not</a:t>
                      </a:r>
                      <a:endParaRPr sz="600">
                        <a:solidFill>
                          <a:schemeClr val="dk1"/>
                        </a:solidFill>
                      </a:endParaRPr>
                    </a:p>
                    <a:p>
                      <a:pPr indent="0" lvl="0" marL="0" rtl="0" algn="ctr">
                        <a:spcBef>
                          <a:spcPts val="0"/>
                        </a:spcBef>
                        <a:spcAft>
                          <a:spcPts val="0"/>
                        </a:spcAft>
                        <a:buNone/>
                      </a:pPr>
                      <a:r>
                        <a:rPr lang="en" sz="600">
                          <a:solidFill>
                            <a:schemeClr val="dk1"/>
                          </a:solidFill>
                        </a:rPr>
                        <a:t> used</a:t>
                      </a:r>
                      <a:endParaRPr sz="1200"/>
                    </a:p>
                  </a:txBody>
                  <a:tcPr marT="91425" marB="91425"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Clr>
                          <a:schemeClr val="dk1"/>
                        </a:buClr>
                        <a:buSzPts val="1400"/>
                        <a:buFont typeface="Arial"/>
                        <a:buNone/>
                      </a:pPr>
                      <a:r>
                        <a:rPr lang="en" sz="600">
                          <a:solidFill>
                            <a:schemeClr val="dk1"/>
                          </a:solidFill>
                        </a:rPr>
                        <a:t>not</a:t>
                      </a:r>
                      <a:endParaRPr sz="600">
                        <a:solidFill>
                          <a:schemeClr val="dk1"/>
                        </a:solidFill>
                      </a:endParaRPr>
                    </a:p>
                    <a:p>
                      <a:pPr indent="0" lvl="0" marL="0" rtl="0" algn="ctr">
                        <a:spcBef>
                          <a:spcPts val="0"/>
                        </a:spcBef>
                        <a:spcAft>
                          <a:spcPts val="0"/>
                        </a:spcAft>
                        <a:buClr>
                          <a:schemeClr val="dk1"/>
                        </a:buClr>
                        <a:buSzPts val="1400"/>
                        <a:buFont typeface="Arial"/>
                        <a:buNone/>
                      </a:pPr>
                      <a:r>
                        <a:rPr lang="en" sz="600">
                          <a:solidFill>
                            <a:schemeClr val="dk1"/>
                          </a:solidFill>
                        </a:rPr>
                        <a:t> used</a:t>
                      </a:r>
                      <a:endParaRPr sz="1200"/>
                    </a:p>
                  </a:txBody>
                  <a:tcPr marT="91425" marB="91425" marR="28575" marL="28575" anchor="b">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Clr>
                          <a:schemeClr val="dk1"/>
                        </a:buClr>
                        <a:buSzPts val="1400"/>
                        <a:buFont typeface="Arial"/>
                        <a:buNone/>
                      </a:pPr>
                      <a:r>
                        <a:rPr lang="en" sz="600">
                          <a:solidFill>
                            <a:schemeClr val="dk1"/>
                          </a:solidFill>
                        </a:rPr>
                        <a:t>not</a:t>
                      </a:r>
                      <a:endParaRPr sz="600">
                        <a:solidFill>
                          <a:schemeClr val="dk1"/>
                        </a:solidFill>
                      </a:endParaRPr>
                    </a:p>
                    <a:p>
                      <a:pPr indent="0" lvl="0" marL="0" rtl="0" algn="ctr">
                        <a:spcBef>
                          <a:spcPts val="0"/>
                        </a:spcBef>
                        <a:spcAft>
                          <a:spcPts val="0"/>
                        </a:spcAft>
                        <a:buClr>
                          <a:schemeClr val="dk1"/>
                        </a:buClr>
                        <a:buSzPts val="1400"/>
                        <a:buFont typeface="Arial"/>
                        <a:buNone/>
                      </a:pPr>
                      <a:r>
                        <a:rPr lang="en" sz="600">
                          <a:solidFill>
                            <a:schemeClr val="dk1"/>
                          </a:solidFill>
                        </a:rPr>
                        <a:t> used</a:t>
                      </a:r>
                      <a:endParaRPr sz="1200"/>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1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rtl="0" algn="r">
                        <a:lnSpc>
                          <a:spcPct val="115000"/>
                        </a:lnSpc>
                        <a:spcBef>
                          <a:spcPts val="0"/>
                        </a:spcBef>
                        <a:spcAft>
                          <a:spcPts val="0"/>
                        </a:spcAft>
                        <a:buClr>
                          <a:schemeClr val="dk1"/>
                        </a:buClr>
                        <a:buSzPts val="1100"/>
                        <a:buFont typeface="Arial"/>
                        <a:buNone/>
                      </a:pPr>
                      <a:r>
                        <a:rPr lang="en" sz="1000">
                          <a:solidFill>
                            <a:srgbClr val="F5F5F5"/>
                          </a:solidFill>
                          <a:latin typeface="Calibri"/>
                          <a:ea typeface="Calibri"/>
                          <a:cs typeface="Calibri"/>
                          <a:sym typeface="Calibri"/>
                        </a:rPr>
                        <a:t>10%</a:t>
                      </a:r>
                      <a:endParaRPr sz="1100">
                        <a:solidFill>
                          <a:srgbClr val="F5F5F5"/>
                        </a:solidFill>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Clr>
                          <a:schemeClr val="dk1"/>
                        </a:buClr>
                        <a:buSzPts val="1400"/>
                        <a:buFont typeface="Arial"/>
                        <a:buNone/>
                      </a:pPr>
                      <a:r>
                        <a:rPr lang="en" sz="600">
                          <a:solidFill>
                            <a:schemeClr val="dk1"/>
                          </a:solidFill>
                        </a:rPr>
                        <a:t>not</a:t>
                      </a:r>
                      <a:endParaRPr sz="600">
                        <a:solidFill>
                          <a:schemeClr val="dk1"/>
                        </a:solidFill>
                      </a:endParaRPr>
                    </a:p>
                    <a:p>
                      <a:pPr indent="0" lvl="0" marL="0" rtl="0" algn="ctr">
                        <a:spcBef>
                          <a:spcPts val="0"/>
                        </a:spcBef>
                        <a:spcAft>
                          <a:spcPts val="0"/>
                        </a:spcAft>
                        <a:buClr>
                          <a:schemeClr val="dk1"/>
                        </a:buClr>
                        <a:buSzPts val="1400"/>
                        <a:buFont typeface="Arial"/>
                        <a:buNone/>
                      </a:pPr>
                      <a:r>
                        <a:rPr lang="en" sz="600">
                          <a:solidFill>
                            <a:schemeClr val="dk1"/>
                          </a:solidFill>
                        </a:rPr>
                        <a:t> used</a:t>
                      </a:r>
                      <a:endParaRPr sz="1200"/>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Clr>
                          <a:schemeClr val="dk1"/>
                        </a:buClr>
                        <a:buSzPts val="1400"/>
                        <a:buFont typeface="Arial"/>
                        <a:buNone/>
                      </a:pPr>
                      <a:r>
                        <a:rPr lang="en" sz="600">
                          <a:solidFill>
                            <a:schemeClr val="dk1"/>
                          </a:solidFill>
                        </a:rPr>
                        <a:t>not</a:t>
                      </a:r>
                      <a:endParaRPr sz="600">
                        <a:solidFill>
                          <a:schemeClr val="dk1"/>
                        </a:solidFill>
                      </a:endParaRPr>
                    </a:p>
                    <a:p>
                      <a:pPr indent="0" lvl="0" marL="0" rtl="0" algn="ctr">
                        <a:spcBef>
                          <a:spcPts val="0"/>
                        </a:spcBef>
                        <a:spcAft>
                          <a:spcPts val="0"/>
                        </a:spcAft>
                        <a:buClr>
                          <a:schemeClr val="dk1"/>
                        </a:buClr>
                        <a:buSzPts val="1400"/>
                        <a:buFont typeface="Arial"/>
                        <a:buNone/>
                      </a:pPr>
                      <a:r>
                        <a:rPr lang="en" sz="600">
                          <a:solidFill>
                            <a:schemeClr val="dk1"/>
                          </a:solidFill>
                        </a:rPr>
                        <a:t> used</a:t>
                      </a:r>
                      <a:endParaRPr sz="1200"/>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Clr>
                          <a:schemeClr val="dk1"/>
                        </a:buClr>
                        <a:buSzPts val="1400"/>
                        <a:buFont typeface="Arial"/>
                        <a:buNone/>
                      </a:pPr>
                      <a:r>
                        <a:rPr lang="en" sz="600">
                          <a:solidFill>
                            <a:schemeClr val="dk1"/>
                          </a:solidFill>
                        </a:rPr>
                        <a:t>not</a:t>
                      </a:r>
                      <a:endParaRPr sz="600">
                        <a:solidFill>
                          <a:schemeClr val="dk1"/>
                        </a:solidFill>
                      </a:endParaRPr>
                    </a:p>
                    <a:p>
                      <a:pPr indent="0" lvl="0" marL="0" rtl="0" algn="ctr">
                        <a:spcBef>
                          <a:spcPts val="0"/>
                        </a:spcBef>
                        <a:spcAft>
                          <a:spcPts val="0"/>
                        </a:spcAft>
                        <a:buClr>
                          <a:schemeClr val="dk1"/>
                        </a:buClr>
                        <a:buSzPts val="1400"/>
                        <a:buFont typeface="Arial"/>
                        <a:buNone/>
                      </a:pPr>
                      <a:r>
                        <a:rPr lang="en" sz="600">
                          <a:solidFill>
                            <a:schemeClr val="dk1"/>
                          </a:solidFill>
                        </a:rPr>
                        <a:t> used</a:t>
                      </a:r>
                      <a:endParaRPr sz="1200"/>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1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rtl="0" algn="r">
                        <a:lnSpc>
                          <a:spcPct val="115000"/>
                        </a:lnSpc>
                        <a:spcBef>
                          <a:spcPts val="0"/>
                        </a:spcBef>
                        <a:spcAft>
                          <a:spcPts val="0"/>
                        </a:spcAft>
                        <a:buClr>
                          <a:schemeClr val="dk1"/>
                        </a:buClr>
                        <a:buSzPts val="1100"/>
                        <a:buFont typeface="Arial"/>
                        <a:buNone/>
                      </a:pPr>
                      <a:r>
                        <a:rPr lang="en" sz="1000">
                          <a:solidFill>
                            <a:srgbClr val="F5F5F5"/>
                          </a:solidFill>
                          <a:latin typeface="Calibri"/>
                          <a:ea typeface="Calibri"/>
                          <a:cs typeface="Calibri"/>
                          <a:sym typeface="Calibri"/>
                        </a:rPr>
                        <a:t>10%</a:t>
                      </a:r>
                      <a:endParaRPr sz="1100">
                        <a:solidFill>
                          <a:srgbClr val="F5F5F5"/>
                        </a:solidFill>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Clr>
                          <a:schemeClr val="dk1"/>
                        </a:buClr>
                        <a:buSzPts val="1400"/>
                        <a:buFont typeface="Arial"/>
                        <a:buNone/>
                      </a:pPr>
                      <a:r>
                        <a:rPr lang="en" sz="600">
                          <a:solidFill>
                            <a:schemeClr val="dk1"/>
                          </a:solidFill>
                        </a:rPr>
                        <a:t>not</a:t>
                      </a:r>
                      <a:endParaRPr sz="600">
                        <a:solidFill>
                          <a:schemeClr val="dk1"/>
                        </a:solidFill>
                      </a:endParaRPr>
                    </a:p>
                    <a:p>
                      <a:pPr indent="0" lvl="0" marL="0" rtl="0" algn="ctr">
                        <a:spcBef>
                          <a:spcPts val="0"/>
                        </a:spcBef>
                        <a:spcAft>
                          <a:spcPts val="0"/>
                        </a:spcAft>
                        <a:buClr>
                          <a:schemeClr val="dk1"/>
                        </a:buClr>
                        <a:buSzPts val="1400"/>
                        <a:buFont typeface="Arial"/>
                        <a:buNone/>
                      </a:pPr>
                      <a:r>
                        <a:rPr lang="en" sz="600">
                          <a:solidFill>
                            <a:schemeClr val="dk1"/>
                          </a:solidFill>
                        </a:rPr>
                        <a:t> used</a:t>
                      </a:r>
                      <a:endParaRPr sz="1200"/>
                    </a:p>
                  </a:txBody>
                  <a:tcPr marT="91425" marB="91425"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Clr>
                          <a:schemeClr val="dk1"/>
                        </a:buClr>
                        <a:buSzPts val="1400"/>
                        <a:buFont typeface="Arial"/>
                        <a:buNone/>
                      </a:pPr>
                      <a:r>
                        <a:rPr lang="en" sz="600">
                          <a:solidFill>
                            <a:schemeClr val="dk1"/>
                          </a:solidFill>
                        </a:rPr>
                        <a:t>not</a:t>
                      </a:r>
                      <a:endParaRPr sz="600">
                        <a:solidFill>
                          <a:schemeClr val="dk1"/>
                        </a:solidFill>
                      </a:endParaRPr>
                    </a:p>
                    <a:p>
                      <a:pPr indent="0" lvl="0" marL="0" rtl="0" algn="ctr">
                        <a:spcBef>
                          <a:spcPts val="0"/>
                        </a:spcBef>
                        <a:spcAft>
                          <a:spcPts val="0"/>
                        </a:spcAft>
                        <a:buClr>
                          <a:schemeClr val="dk1"/>
                        </a:buClr>
                        <a:buSzPts val="1400"/>
                        <a:buFont typeface="Arial"/>
                        <a:buNone/>
                      </a:pPr>
                      <a:r>
                        <a:rPr lang="en" sz="600">
                          <a:solidFill>
                            <a:schemeClr val="dk1"/>
                          </a:solidFill>
                        </a:rPr>
                        <a:t> used</a:t>
                      </a:r>
                      <a:endParaRPr sz="1200"/>
                    </a:p>
                  </a:txBody>
                  <a:tcPr marT="91425" marB="91425"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Clr>
                          <a:schemeClr val="dk1"/>
                        </a:buClr>
                        <a:buSzPts val="1400"/>
                        <a:buFont typeface="Arial"/>
                        <a:buNone/>
                      </a:pPr>
                      <a:r>
                        <a:rPr lang="en" sz="600">
                          <a:solidFill>
                            <a:schemeClr val="dk1"/>
                          </a:solidFill>
                        </a:rPr>
                        <a:t>not</a:t>
                      </a:r>
                      <a:endParaRPr sz="600">
                        <a:solidFill>
                          <a:schemeClr val="dk1"/>
                        </a:solidFill>
                      </a:endParaRPr>
                    </a:p>
                    <a:p>
                      <a:pPr indent="0" lvl="0" marL="0" rtl="0" algn="ctr">
                        <a:spcBef>
                          <a:spcPts val="0"/>
                        </a:spcBef>
                        <a:spcAft>
                          <a:spcPts val="0"/>
                        </a:spcAft>
                        <a:buClr>
                          <a:schemeClr val="dk1"/>
                        </a:buClr>
                        <a:buSzPts val="1400"/>
                        <a:buFont typeface="Arial"/>
                        <a:buNone/>
                      </a:pPr>
                      <a:r>
                        <a:rPr lang="en" sz="600">
                          <a:solidFill>
                            <a:schemeClr val="dk1"/>
                          </a:solidFill>
                        </a:rPr>
                        <a:t> used</a:t>
                      </a:r>
                      <a:endParaRPr sz="1200"/>
                    </a:p>
                  </a:txBody>
                  <a:tcPr marT="91425" marB="91425" marR="28575" marL="28575" anchor="b">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r>
              <a:tr h="387600">
                <a:tc>
                  <a:txBody>
                    <a:bodyPr/>
                    <a:lstStyle/>
                    <a:p>
                      <a:pPr indent="0" lvl="0" marL="0" marR="0" rtl="0" algn="r">
                        <a:lnSpc>
                          <a:spcPct val="115000"/>
                        </a:lnSpc>
                        <a:spcBef>
                          <a:spcPts val="0"/>
                        </a:spcBef>
                        <a:spcAft>
                          <a:spcPts val="0"/>
                        </a:spcAft>
                        <a:buClr>
                          <a:srgbClr val="000000"/>
                        </a:buClr>
                        <a:buSzPts val="1100"/>
                        <a:buFont typeface="Arial"/>
                        <a:buNone/>
                      </a:pPr>
                      <a:r>
                        <a:rPr lang="en" sz="1000" u="none" cap="none" strike="noStrike">
                          <a:solidFill>
                            <a:srgbClr val="F5F5F5"/>
                          </a:solidFill>
                          <a:latin typeface="Calibri"/>
                          <a:ea typeface="Calibri"/>
                          <a:cs typeface="Calibri"/>
                          <a:sym typeface="Calibri"/>
                        </a:rPr>
                        <a:t>5%</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2 SLGT</a:t>
                      </a:r>
                      <a:endParaRPr sz="8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0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2 </a:t>
                      </a:r>
                      <a:r>
                        <a:rPr lang="en" sz="800" u="none" cap="none" strike="noStrike">
                          <a:latin typeface="Calibri"/>
                          <a:ea typeface="Calibri"/>
                          <a:cs typeface="Calibri"/>
                          <a:sym typeface="Calibri"/>
                        </a:rPr>
                        <a:t>SLGT</a:t>
                      </a:r>
                      <a:endParaRPr sz="8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00"/>
                    </a:solidFill>
                  </a:tcPr>
                </a:tc>
                <a:tc>
                  <a:txBody>
                    <a:bodyPr/>
                    <a:lstStyle/>
                    <a:p>
                      <a:pPr indent="0" lvl="0" marL="0" rtl="0" algn="l">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3 </a:t>
                      </a:r>
                      <a:r>
                        <a:rPr lang="en" sz="800">
                          <a:solidFill>
                            <a:srgbClr val="000000"/>
                          </a:solidFill>
                          <a:latin typeface="Calibri"/>
                          <a:ea typeface="Calibri"/>
                          <a:cs typeface="Calibri"/>
                          <a:sym typeface="Calibri"/>
                        </a:rPr>
                        <a:t>ENH</a:t>
                      </a:r>
                      <a:endParaRPr sz="8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C000"/>
                    </a:solidFill>
                  </a:tcPr>
                </a:tc>
                <a:tc>
                  <a:txBody>
                    <a:bodyPr/>
                    <a:lstStyle/>
                    <a:p>
                      <a:pPr indent="0" lvl="0" marL="0" rtl="0" algn="ctr">
                        <a:spcBef>
                          <a:spcPts val="0"/>
                        </a:spcBef>
                        <a:spcAft>
                          <a:spcPts val="0"/>
                        </a:spcAft>
                        <a:buClr>
                          <a:schemeClr val="dk1"/>
                        </a:buClr>
                        <a:buSzPts val="1400"/>
                        <a:buFont typeface="Arial"/>
                        <a:buNone/>
                      </a:pPr>
                      <a:r>
                        <a:rPr lang="en" sz="600">
                          <a:solidFill>
                            <a:schemeClr val="dk1"/>
                          </a:solidFill>
                        </a:rPr>
                        <a:t>not</a:t>
                      </a:r>
                      <a:endParaRPr sz="600">
                        <a:solidFill>
                          <a:schemeClr val="dk1"/>
                        </a:solidFill>
                      </a:endParaRPr>
                    </a:p>
                    <a:p>
                      <a:pPr indent="0" lvl="0" marL="0" rtl="0" algn="ctr">
                        <a:spcBef>
                          <a:spcPts val="0"/>
                        </a:spcBef>
                        <a:spcAft>
                          <a:spcPts val="0"/>
                        </a:spcAft>
                        <a:buClr>
                          <a:schemeClr val="dk1"/>
                        </a:buClr>
                        <a:buSzPts val="1400"/>
                        <a:buFont typeface="Arial"/>
                        <a:buNone/>
                      </a:pPr>
                      <a:r>
                        <a:rPr lang="en" sz="600">
                          <a:solidFill>
                            <a:schemeClr val="dk1"/>
                          </a:solidFill>
                        </a:rPr>
                        <a:t> used</a:t>
                      </a:r>
                      <a:endParaRPr sz="600"/>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rtl="0" algn="r">
                        <a:lnSpc>
                          <a:spcPct val="115000"/>
                        </a:lnSpc>
                        <a:spcBef>
                          <a:spcPts val="0"/>
                        </a:spcBef>
                        <a:spcAft>
                          <a:spcPts val="0"/>
                        </a:spcAft>
                        <a:buClr>
                          <a:srgbClr val="000000"/>
                        </a:buClr>
                        <a:buSzPts val="1100"/>
                        <a:buFont typeface="Arial"/>
                        <a:buNone/>
                      </a:pPr>
                      <a:r>
                        <a:rPr lang="en" sz="1000">
                          <a:solidFill>
                            <a:srgbClr val="F5F5F5"/>
                          </a:solidFill>
                          <a:latin typeface="Calibri"/>
                          <a:ea typeface="Calibri"/>
                          <a:cs typeface="Calibri"/>
                          <a:sym typeface="Calibri"/>
                        </a:rPr>
                        <a:t>5%</a:t>
                      </a:r>
                      <a:endParaRPr sz="1300" u="none" cap="none" strike="noStrike">
                        <a:solidFill>
                          <a:srgbClr val="F5F5F5"/>
                        </a:solidFill>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latin typeface="Calibri"/>
                          <a:ea typeface="Calibri"/>
                          <a:cs typeface="Calibri"/>
                          <a:sym typeface="Calibri"/>
                        </a:rPr>
                        <a:t>1 </a:t>
                      </a:r>
                      <a:r>
                        <a:rPr lang="en" sz="700" u="none" cap="none" strike="noStrike">
                          <a:latin typeface="Calibri"/>
                          <a:ea typeface="Calibri"/>
                          <a:cs typeface="Calibri"/>
                          <a:sym typeface="Calibri"/>
                        </a:rPr>
                        <a:t>MRGL</a:t>
                      </a:r>
                      <a:endParaRPr sz="7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00B05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latin typeface="Calibri"/>
                          <a:ea typeface="Calibri"/>
                          <a:cs typeface="Calibri"/>
                          <a:sym typeface="Calibri"/>
                        </a:rPr>
                        <a:t>1 </a:t>
                      </a:r>
                      <a:r>
                        <a:rPr lang="en" sz="700" u="none" cap="none" strike="noStrike">
                          <a:latin typeface="Calibri"/>
                          <a:ea typeface="Calibri"/>
                          <a:cs typeface="Calibri"/>
                          <a:sym typeface="Calibri"/>
                        </a:rPr>
                        <a:t>MRGL</a:t>
                      </a:r>
                      <a:endParaRPr sz="7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00B050"/>
                    </a:solidFill>
                  </a:tcPr>
                </a:tc>
                <a:tc>
                  <a:txBody>
                    <a:bodyPr/>
                    <a:lstStyle/>
                    <a:p>
                      <a:pPr indent="0" lvl="0" marL="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2 </a:t>
                      </a:r>
                      <a:r>
                        <a:rPr lang="en" sz="800">
                          <a:solidFill>
                            <a:srgbClr val="000000"/>
                          </a:solidFill>
                          <a:latin typeface="Calibri"/>
                          <a:ea typeface="Calibri"/>
                          <a:cs typeface="Calibri"/>
                          <a:sym typeface="Calibri"/>
                        </a:rPr>
                        <a:t>SLGT</a:t>
                      </a:r>
                      <a:endParaRPr sz="8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Clr>
                          <a:schemeClr val="dk1"/>
                        </a:buClr>
                        <a:buSzPts val="1400"/>
                        <a:buFont typeface="Arial"/>
                        <a:buNone/>
                      </a:pPr>
                      <a:r>
                        <a:rPr lang="en" sz="600">
                          <a:solidFill>
                            <a:schemeClr val="dk1"/>
                          </a:solidFill>
                        </a:rPr>
                        <a:t>not</a:t>
                      </a:r>
                      <a:endParaRPr sz="600">
                        <a:solidFill>
                          <a:schemeClr val="dk1"/>
                        </a:solidFill>
                      </a:endParaRPr>
                    </a:p>
                    <a:p>
                      <a:pPr indent="0" lvl="0" marL="0" rtl="0" algn="ctr">
                        <a:spcBef>
                          <a:spcPts val="0"/>
                        </a:spcBef>
                        <a:spcAft>
                          <a:spcPts val="0"/>
                        </a:spcAft>
                        <a:buClr>
                          <a:schemeClr val="dk1"/>
                        </a:buClr>
                        <a:buSzPts val="1400"/>
                        <a:buFont typeface="Arial"/>
                        <a:buNone/>
                      </a:pPr>
                      <a:r>
                        <a:rPr lang="en" sz="600">
                          <a:solidFill>
                            <a:schemeClr val="dk1"/>
                          </a:solidFill>
                        </a:rPr>
                        <a:t> used</a:t>
                      </a:r>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r">
                        <a:lnSpc>
                          <a:spcPct val="115000"/>
                        </a:lnSpc>
                        <a:spcBef>
                          <a:spcPts val="0"/>
                        </a:spcBef>
                        <a:spcAft>
                          <a:spcPts val="0"/>
                        </a:spcAft>
                        <a:buClr>
                          <a:srgbClr val="000000"/>
                        </a:buClr>
                        <a:buSzPts val="1100"/>
                        <a:buFont typeface="Arial"/>
                        <a:buNone/>
                      </a:pPr>
                      <a:r>
                        <a:rPr lang="en" sz="1000" u="none" cap="none" strike="noStrike">
                          <a:solidFill>
                            <a:srgbClr val="F5F5F5"/>
                          </a:solidFill>
                          <a:latin typeface="Calibri"/>
                          <a:ea typeface="Calibri"/>
                          <a:cs typeface="Calibri"/>
                          <a:sym typeface="Calibri"/>
                        </a:rPr>
                        <a:t>5%</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latin typeface="Calibri"/>
                          <a:ea typeface="Calibri"/>
                          <a:cs typeface="Calibri"/>
                          <a:sym typeface="Calibri"/>
                        </a:rPr>
                        <a:t>1 </a:t>
                      </a:r>
                      <a:r>
                        <a:rPr lang="en" sz="700" u="none" cap="none" strike="noStrike">
                          <a:latin typeface="Calibri"/>
                          <a:ea typeface="Calibri"/>
                          <a:cs typeface="Calibri"/>
                          <a:sym typeface="Calibri"/>
                        </a:rPr>
                        <a:t>MRGL</a:t>
                      </a:r>
                      <a:endParaRPr sz="7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B7B7B7"/>
                      </a:solidFill>
                      <a:prstDash val="solid"/>
                      <a:round/>
                      <a:headEnd len="sm" w="sm" type="none"/>
                      <a:tailEnd len="sm" w="sm" type="none"/>
                    </a:lnB>
                    <a:solidFill>
                      <a:srgbClr val="00B05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latin typeface="Calibri"/>
                          <a:ea typeface="Calibri"/>
                          <a:cs typeface="Calibri"/>
                          <a:sym typeface="Calibri"/>
                        </a:rPr>
                        <a:t>1 </a:t>
                      </a:r>
                      <a:r>
                        <a:rPr lang="en" sz="700" u="none" cap="none" strike="noStrike">
                          <a:latin typeface="Calibri"/>
                          <a:ea typeface="Calibri"/>
                          <a:cs typeface="Calibri"/>
                          <a:sym typeface="Calibri"/>
                        </a:rPr>
                        <a:t>MRGL</a:t>
                      </a:r>
                      <a:endParaRPr sz="7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B7B7B7"/>
                      </a:solidFill>
                      <a:prstDash val="solid"/>
                      <a:round/>
                      <a:headEnd len="sm" w="sm" type="none"/>
                      <a:tailEnd len="sm" w="sm" type="none"/>
                    </a:lnB>
                    <a:solidFill>
                      <a:srgbClr val="00B050"/>
                    </a:solidFill>
                  </a:tcPr>
                </a:tc>
                <a:tc>
                  <a:txBody>
                    <a:bodyPr/>
                    <a:lstStyle/>
                    <a:p>
                      <a:pPr indent="0" lvl="0" marL="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2 </a:t>
                      </a:r>
                      <a:r>
                        <a:rPr lang="en" sz="800">
                          <a:solidFill>
                            <a:srgbClr val="000000"/>
                          </a:solidFill>
                          <a:latin typeface="Calibri"/>
                          <a:ea typeface="Calibri"/>
                          <a:cs typeface="Calibri"/>
                          <a:sym typeface="Calibri"/>
                        </a:rPr>
                        <a:t>SLGT</a:t>
                      </a:r>
                      <a:endParaRPr sz="8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r">
                        <a:lnSpc>
                          <a:spcPct val="115000"/>
                        </a:lnSpc>
                        <a:spcBef>
                          <a:spcPts val="0"/>
                        </a:spcBef>
                        <a:spcAft>
                          <a:spcPts val="0"/>
                        </a:spcAft>
                        <a:buClr>
                          <a:srgbClr val="000000"/>
                        </a:buClr>
                        <a:buSzPts val="1100"/>
                        <a:buFont typeface="Arial"/>
                        <a:buNone/>
                      </a:pPr>
                      <a:r>
                        <a:rPr lang="en" sz="1000" u="none" cap="none" strike="noStrike">
                          <a:solidFill>
                            <a:srgbClr val="F5F5F5"/>
                          </a:solidFill>
                          <a:latin typeface="Calibri"/>
                          <a:ea typeface="Calibri"/>
                          <a:cs typeface="Calibri"/>
                          <a:sym typeface="Calibri"/>
                        </a:rPr>
                        <a:t>5%</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latin typeface="Calibri"/>
                          <a:ea typeface="Calibri"/>
                          <a:cs typeface="Calibri"/>
                          <a:sym typeface="Calibri"/>
                        </a:rPr>
                        <a:t>1 </a:t>
                      </a:r>
                      <a:r>
                        <a:rPr lang="en" sz="700" u="none" cap="none" strike="noStrike">
                          <a:latin typeface="Calibri"/>
                          <a:ea typeface="Calibri"/>
                          <a:cs typeface="Calibri"/>
                          <a:sym typeface="Calibri"/>
                        </a:rPr>
                        <a:t>MRGL</a:t>
                      </a:r>
                      <a:endParaRPr sz="7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00B05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 sz="700">
                          <a:latin typeface="Calibri"/>
                          <a:ea typeface="Calibri"/>
                          <a:cs typeface="Calibri"/>
                          <a:sym typeface="Calibri"/>
                        </a:rPr>
                        <a:t>1 </a:t>
                      </a:r>
                      <a:r>
                        <a:rPr lang="en" sz="700" u="none" cap="none" strike="noStrike">
                          <a:latin typeface="Calibri"/>
                          <a:ea typeface="Calibri"/>
                          <a:cs typeface="Calibri"/>
                          <a:sym typeface="Calibri"/>
                        </a:rPr>
                        <a:t>MRGL</a:t>
                      </a:r>
                      <a:endParaRPr sz="7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00B050"/>
                    </a:solidFill>
                  </a:tcPr>
                </a:tc>
                <a:tc>
                  <a:txBody>
                    <a:bodyPr/>
                    <a:lstStyle/>
                    <a:p>
                      <a:pPr indent="0" lvl="0" marL="0" rtl="0" algn="ctr">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2 </a:t>
                      </a:r>
                      <a:r>
                        <a:rPr lang="en" sz="800">
                          <a:solidFill>
                            <a:srgbClr val="000000"/>
                          </a:solidFill>
                          <a:latin typeface="Calibri"/>
                          <a:ea typeface="Calibri"/>
                          <a:cs typeface="Calibri"/>
                          <a:sym typeface="Calibri"/>
                        </a:rPr>
                        <a:t>SLGT</a:t>
                      </a:r>
                      <a:endParaRPr sz="8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r>
              <a:tr h="387600">
                <a:tc>
                  <a:txBody>
                    <a:bodyPr/>
                    <a:lstStyle/>
                    <a:p>
                      <a:pPr indent="0" lvl="0" marL="0" marR="0" rtl="0" algn="r">
                        <a:lnSpc>
                          <a:spcPct val="115000"/>
                        </a:lnSpc>
                        <a:spcBef>
                          <a:spcPts val="0"/>
                        </a:spcBef>
                        <a:spcAft>
                          <a:spcPts val="0"/>
                        </a:spcAft>
                        <a:buClr>
                          <a:srgbClr val="000000"/>
                        </a:buClr>
                        <a:buSzPts val="1100"/>
                        <a:buFont typeface="Arial"/>
                        <a:buNone/>
                      </a:pPr>
                      <a:r>
                        <a:rPr lang="en" sz="1000" u="none" cap="none" strike="noStrike">
                          <a:solidFill>
                            <a:srgbClr val="F5F5F5"/>
                          </a:solidFill>
                          <a:latin typeface="Calibri"/>
                          <a:ea typeface="Calibri"/>
                          <a:cs typeface="Calibri"/>
                          <a:sym typeface="Calibri"/>
                        </a:rPr>
                        <a:t>2%</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1 </a:t>
                      </a:r>
                      <a:r>
                        <a:rPr lang="en" sz="700" u="none" cap="none" strike="noStrike">
                          <a:latin typeface="Calibri"/>
                          <a:ea typeface="Calibri"/>
                          <a:cs typeface="Calibri"/>
                          <a:sym typeface="Calibri"/>
                        </a:rPr>
                        <a:t>MRGL</a:t>
                      </a:r>
                      <a:endParaRPr sz="7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00B05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1 </a:t>
                      </a:r>
                      <a:r>
                        <a:rPr lang="en" sz="700" u="none" cap="none" strike="noStrike">
                          <a:latin typeface="Calibri"/>
                          <a:ea typeface="Calibri"/>
                          <a:cs typeface="Calibri"/>
                          <a:sym typeface="Calibri"/>
                        </a:rPr>
                        <a:t>MRGL</a:t>
                      </a:r>
                      <a:endParaRPr sz="700" u="none" cap="none" strike="noStrike">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00B050"/>
                    </a:solidFill>
                  </a:tcPr>
                </a:tc>
                <a:tc>
                  <a:txBody>
                    <a:bodyPr/>
                    <a:lstStyle/>
                    <a:p>
                      <a:pPr indent="0" lvl="0" marL="0" rtl="0" algn="l">
                        <a:lnSpc>
                          <a:spcPct val="115000"/>
                        </a:lnSpc>
                        <a:spcBef>
                          <a:spcPts val="0"/>
                        </a:spcBef>
                        <a:spcAft>
                          <a:spcPts val="0"/>
                        </a:spcAft>
                        <a:buClr>
                          <a:srgbClr val="000000"/>
                        </a:buClr>
                        <a:buSzPts val="1100"/>
                        <a:buFont typeface="Arial"/>
                        <a:buNone/>
                      </a:pPr>
                      <a:r>
                        <a:rPr lang="en" sz="800">
                          <a:latin typeface="Calibri"/>
                          <a:ea typeface="Calibri"/>
                          <a:cs typeface="Calibri"/>
                          <a:sym typeface="Calibri"/>
                        </a:rPr>
                        <a:t>2 </a:t>
                      </a:r>
                      <a:r>
                        <a:rPr lang="en" sz="800">
                          <a:solidFill>
                            <a:srgbClr val="000000"/>
                          </a:solidFill>
                          <a:latin typeface="Calibri"/>
                          <a:ea typeface="Calibri"/>
                          <a:cs typeface="Calibri"/>
                          <a:sym typeface="Calibri"/>
                        </a:rPr>
                        <a:t>SLGT</a:t>
                      </a:r>
                      <a:endParaRPr sz="8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Clr>
                          <a:schemeClr val="dk1"/>
                        </a:buClr>
                        <a:buSzPts val="1400"/>
                        <a:buFont typeface="Arial"/>
                        <a:buNone/>
                      </a:pPr>
                      <a:r>
                        <a:rPr lang="en" sz="600">
                          <a:solidFill>
                            <a:schemeClr val="dk1"/>
                          </a:solidFill>
                        </a:rPr>
                        <a:t>not</a:t>
                      </a:r>
                      <a:endParaRPr sz="600">
                        <a:solidFill>
                          <a:schemeClr val="dk1"/>
                        </a:solidFill>
                      </a:endParaRPr>
                    </a:p>
                    <a:p>
                      <a:pPr indent="0" lvl="0" marL="0" rtl="0" algn="ctr">
                        <a:spcBef>
                          <a:spcPts val="0"/>
                        </a:spcBef>
                        <a:spcAft>
                          <a:spcPts val="0"/>
                        </a:spcAft>
                        <a:buClr>
                          <a:schemeClr val="dk1"/>
                        </a:buClr>
                        <a:buSzPts val="1400"/>
                        <a:buFont typeface="Arial"/>
                        <a:buNone/>
                      </a:pPr>
                      <a:r>
                        <a:rPr lang="en" sz="600">
                          <a:solidFill>
                            <a:schemeClr val="dk1"/>
                          </a:solidFill>
                        </a:rPr>
                        <a:t> used</a:t>
                      </a:r>
                      <a:endParaRPr sz="1200"/>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rtl="0" algn="r">
                        <a:lnSpc>
                          <a:spcPct val="115000"/>
                        </a:lnSpc>
                        <a:spcBef>
                          <a:spcPts val="0"/>
                        </a:spcBef>
                        <a:spcAft>
                          <a:spcPts val="0"/>
                        </a:spcAft>
                        <a:buClr>
                          <a:schemeClr val="dk1"/>
                        </a:buClr>
                        <a:buSzPts val="1100"/>
                        <a:buFont typeface="Arial"/>
                        <a:buNone/>
                      </a:pPr>
                      <a:r>
                        <a:rPr lang="en" sz="1000">
                          <a:solidFill>
                            <a:srgbClr val="F5F5F5"/>
                          </a:solidFill>
                          <a:latin typeface="Calibri"/>
                          <a:ea typeface="Calibri"/>
                          <a:cs typeface="Calibri"/>
                          <a:sym typeface="Calibri"/>
                        </a:rPr>
                        <a:t>2%</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lang="en" sz="600">
                          <a:solidFill>
                            <a:schemeClr val="dk1"/>
                          </a:solidFill>
                        </a:rPr>
                        <a:t>not</a:t>
                      </a:r>
                      <a:endParaRPr sz="600">
                        <a:solidFill>
                          <a:schemeClr val="dk1"/>
                        </a:solidFill>
                      </a:endParaRPr>
                    </a:p>
                    <a:p>
                      <a:pPr indent="0" lvl="0" marL="0" rtl="0" algn="ctr">
                        <a:spcBef>
                          <a:spcPts val="0"/>
                        </a:spcBef>
                        <a:spcAft>
                          <a:spcPts val="0"/>
                        </a:spcAft>
                        <a:buNone/>
                      </a:pPr>
                      <a:r>
                        <a:rPr lang="en" sz="600">
                          <a:solidFill>
                            <a:schemeClr val="dk1"/>
                          </a:solidFill>
                        </a:rPr>
                        <a:t> used</a:t>
                      </a:r>
                      <a:endParaRPr sz="1200"/>
                    </a:p>
                  </a:txBody>
                  <a:tcPr marT="91425" marB="91425"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sz="600">
                          <a:solidFill>
                            <a:schemeClr val="dk1"/>
                          </a:solidFill>
                        </a:rPr>
                        <a:t>not</a:t>
                      </a:r>
                      <a:endParaRPr sz="600">
                        <a:solidFill>
                          <a:schemeClr val="dk1"/>
                        </a:solidFill>
                      </a:endParaRPr>
                    </a:p>
                    <a:p>
                      <a:pPr indent="0" lvl="0" marL="0" rtl="0" algn="ctr">
                        <a:spcBef>
                          <a:spcPts val="0"/>
                        </a:spcBef>
                        <a:spcAft>
                          <a:spcPts val="0"/>
                        </a:spcAft>
                        <a:buNone/>
                      </a:pPr>
                      <a:r>
                        <a:rPr lang="en" sz="600">
                          <a:solidFill>
                            <a:schemeClr val="dk1"/>
                          </a:solidFill>
                        </a:rPr>
                        <a:t> used</a:t>
                      </a:r>
                      <a:endParaRPr sz="1200"/>
                    </a:p>
                  </a:txBody>
                  <a:tcPr marT="91425" marB="91425"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Clr>
                          <a:schemeClr val="dk1"/>
                        </a:buClr>
                        <a:buSzPts val="1400"/>
                        <a:buFont typeface="Arial"/>
                        <a:buNone/>
                      </a:pPr>
                      <a:r>
                        <a:rPr lang="en" sz="600">
                          <a:solidFill>
                            <a:schemeClr val="dk1"/>
                          </a:solidFill>
                        </a:rPr>
                        <a:t>not</a:t>
                      </a:r>
                      <a:endParaRPr sz="600">
                        <a:solidFill>
                          <a:schemeClr val="dk1"/>
                        </a:solidFill>
                      </a:endParaRPr>
                    </a:p>
                    <a:p>
                      <a:pPr indent="0" lvl="0" marL="0" rtl="0" algn="ctr">
                        <a:spcBef>
                          <a:spcPts val="0"/>
                        </a:spcBef>
                        <a:spcAft>
                          <a:spcPts val="0"/>
                        </a:spcAft>
                        <a:buClr>
                          <a:schemeClr val="dk1"/>
                        </a:buClr>
                        <a:buSzPts val="1400"/>
                        <a:buFont typeface="Arial"/>
                        <a:buNone/>
                      </a:pPr>
                      <a:r>
                        <a:rPr lang="en" sz="600">
                          <a:solidFill>
                            <a:schemeClr val="dk1"/>
                          </a:solidFill>
                        </a:rPr>
                        <a:t> used</a:t>
                      </a:r>
                      <a:endParaRPr sz="1200"/>
                    </a:p>
                  </a:txBody>
                  <a:tcPr marT="91425" marB="91425" marR="28575" marL="28575" anchor="b">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Clr>
                          <a:schemeClr val="dk1"/>
                        </a:buClr>
                        <a:buSzPts val="1400"/>
                        <a:buFont typeface="Arial"/>
                        <a:buNone/>
                      </a:pPr>
                      <a:r>
                        <a:rPr lang="en" sz="600">
                          <a:solidFill>
                            <a:schemeClr val="dk1"/>
                          </a:solidFill>
                        </a:rPr>
                        <a:t>not</a:t>
                      </a:r>
                      <a:endParaRPr sz="600">
                        <a:solidFill>
                          <a:schemeClr val="dk1"/>
                        </a:solidFill>
                      </a:endParaRPr>
                    </a:p>
                    <a:p>
                      <a:pPr indent="0" lvl="0" marL="0" rtl="0" algn="ctr">
                        <a:spcBef>
                          <a:spcPts val="0"/>
                        </a:spcBef>
                        <a:spcAft>
                          <a:spcPts val="0"/>
                        </a:spcAft>
                        <a:buClr>
                          <a:schemeClr val="dk1"/>
                        </a:buClr>
                        <a:buSzPts val="1400"/>
                        <a:buFont typeface="Arial"/>
                        <a:buNone/>
                      </a:pPr>
                      <a:r>
                        <a:rPr lang="en" sz="600">
                          <a:solidFill>
                            <a:schemeClr val="dk1"/>
                          </a:solidFill>
                        </a:rPr>
                        <a:t> used</a:t>
                      </a:r>
                      <a:endParaRPr sz="1200"/>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r">
                        <a:lnSpc>
                          <a:spcPct val="115000"/>
                        </a:lnSpc>
                        <a:spcBef>
                          <a:spcPts val="0"/>
                        </a:spcBef>
                        <a:spcAft>
                          <a:spcPts val="0"/>
                        </a:spcAft>
                        <a:buClr>
                          <a:schemeClr val="dk1"/>
                        </a:buClr>
                        <a:buSzPts val="1100"/>
                        <a:buFont typeface="Arial"/>
                        <a:buNone/>
                      </a:pPr>
                      <a:r>
                        <a:rPr lang="en" sz="1000">
                          <a:solidFill>
                            <a:srgbClr val="F5F5F5"/>
                          </a:solidFill>
                          <a:latin typeface="Calibri"/>
                          <a:ea typeface="Calibri"/>
                          <a:cs typeface="Calibri"/>
                          <a:sym typeface="Calibri"/>
                        </a:rPr>
                        <a:t>2%</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lang="en" sz="600">
                          <a:solidFill>
                            <a:schemeClr val="dk1"/>
                          </a:solidFill>
                        </a:rPr>
                        <a:t>not</a:t>
                      </a:r>
                      <a:endParaRPr sz="600">
                        <a:solidFill>
                          <a:schemeClr val="dk1"/>
                        </a:solidFill>
                      </a:endParaRPr>
                    </a:p>
                    <a:p>
                      <a:pPr indent="0" lvl="0" marL="0" rtl="0" algn="ctr">
                        <a:spcBef>
                          <a:spcPts val="0"/>
                        </a:spcBef>
                        <a:spcAft>
                          <a:spcPts val="0"/>
                        </a:spcAft>
                        <a:buNone/>
                      </a:pPr>
                      <a:r>
                        <a:rPr lang="en" sz="600">
                          <a:solidFill>
                            <a:schemeClr val="dk1"/>
                          </a:solidFill>
                        </a:rPr>
                        <a:t> used</a:t>
                      </a:r>
                      <a:endParaRPr sz="1200"/>
                    </a:p>
                  </a:txBody>
                  <a:tcPr marT="91425" marB="91425"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sz="600">
                          <a:solidFill>
                            <a:schemeClr val="dk1"/>
                          </a:solidFill>
                        </a:rPr>
                        <a:t>not</a:t>
                      </a:r>
                      <a:endParaRPr sz="600">
                        <a:solidFill>
                          <a:schemeClr val="dk1"/>
                        </a:solidFill>
                      </a:endParaRPr>
                    </a:p>
                    <a:p>
                      <a:pPr indent="0" lvl="0" marL="0" rtl="0" algn="ctr">
                        <a:spcBef>
                          <a:spcPts val="0"/>
                        </a:spcBef>
                        <a:spcAft>
                          <a:spcPts val="0"/>
                        </a:spcAft>
                        <a:buNone/>
                      </a:pPr>
                      <a:r>
                        <a:rPr lang="en" sz="600">
                          <a:solidFill>
                            <a:schemeClr val="dk1"/>
                          </a:solidFill>
                        </a:rPr>
                        <a:t> used</a:t>
                      </a:r>
                      <a:endParaRPr sz="1200"/>
                    </a:p>
                  </a:txBody>
                  <a:tcPr marT="91425" marB="91425"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Clr>
                          <a:schemeClr val="dk1"/>
                        </a:buClr>
                        <a:buSzPts val="1400"/>
                        <a:buFont typeface="Arial"/>
                        <a:buNone/>
                      </a:pPr>
                      <a:r>
                        <a:rPr lang="en" sz="600">
                          <a:solidFill>
                            <a:schemeClr val="dk1"/>
                          </a:solidFill>
                        </a:rPr>
                        <a:t>not</a:t>
                      </a:r>
                      <a:endParaRPr sz="600">
                        <a:solidFill>
                          <a:schemeClr val="dk1"/>
                        </a:solidFill>
                      </a:endParaRPr>
                    </a:p>
                    <a:p>
                      <a:pPr indent="0" lvl="0" marL="0" rtl="0" algn="ctr">
                        <a:spcBef>
                          <a:spcPts val="0"/>
                        </a:spcBef>
                        <a:spcAft>
                          <a:spcPts val="0"/>
                        </a:spcAft>
                        <a:buClr>
                          <a:schemeClr val="dk1"/>
                        </a:buClr>
                        <a:buSzPts val="1400"/>
                        <a:buFont typeface="Arial"/>
                        <a:buNone/>
                      </a:pPr>
                      <a:r>
                        <a:rPr lang="en" sz="600">
                          <a:solidFill>
                            <a:schemeClr val="dk1"/>
                          </a:solidFill>
                        </a:rPr>
                        <a:t> used</a:t>
                      </a:r>
                      <a:endParaRPr sz="1200"/>
                    </a:p>
                  </a:txBody>
                  <a:tcPr marT="91425" marB="91425" marR="28575" marL="28575" anchor="b">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r">
                        <a:lnSpc>
                          <a:spcPct val="115000"/>
                        </a:lnSpc>
                        <a:spcBef>
                          <a:spcPts val="0"/>
                        </a:spcBef>
                        <a:spcAft>
                          <a:spcPts val="0"/>
                        </a:spcAft>
                        <a:buClr>
                          <a:schemeClr val="dk1"/>
                        </a:buClr>
                        <a:buSzPts val="1100"/>
                        <a:buFont typeface="Arial"/>
                        <a:buNone/>
                      </a:pPr>
                      <a:r>
                        <a:rPr lang="en" sz="1000">
                          <a:solidFill>
                            <a:srgbClr val="F5F5F5"/>
                          </a:solidFill>
                          <a:latin typeface="Calibri"/>
                          <a:ea typeface="Calibri"/>
                          <a:cs typeface="Calibri"/>
                          <a:sym typeface="Calibri"/>
                        </a:rPr>
                        <a:t>2%</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lang="en" sz="600">
                          <a:solidFill>
                            <a:schemeClr val="dk1"/>
                          </a:solidFill>
                        </a:rPr>
                        <a:t>not</a:t>
                      </a:r>
                      <a:endParaRPr sz="600">
                        <a:solidFill>
                          <a:schemeClr val="dk1"/>
                        </a:solidFill>
                      </a:endParaRPr>
                    </a:p>
                    <a:p>
                      <a:pPr indent="0" lvl="0" marL="0" rtl="0" algn="ctr">
                        <a:spcBef>
                          <a:spcPts val="0"/>
                        </a:spcBef>
                        <a:spcAft>
                          <a:spcPts val="0"/>
                        </a:spcAft>
                        <a:buNone/>
                      </a:pPr>
                      <a:r>
                        <a:rPr lang="en" sz="600">
                          <a:solidFill>
                            <a:schemeClr val="dk1"/>
                          </a:solidFill>
                        </a:rPr>
                        <a:t> used</a:t>
                      </a:r>
                      <a:endParaRPr sz="1200"/>
                    </a:p>
                  </a:txBody>
                  <a:tcPr marT="91425" marB="91425"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sz="600">
                          <a:solidFill>
                            <a:schemeClr val="dk1"/>
                          </a:solidFill>
                        </a:rPr>
                        <a:t>not</a:t>
                      </a:r>
                      <a:endParaRPr sz="600">
                        <a:solidFill>
                          <a:schemeClr val="dk1"/>
                        </a:solidFill>
                      </a:endParaRPr>
                    </a:p>
                    <a:p>
                      <a:pPr indent="0" lvl="0" marL="0" rtl="0" algn="ctr">
                        <a:spcBef>
                          <a:spcPts val="0"/>
                        </a:spcBef>
                        <a:spcAft>
                          <a:spcPts val="0"/>
                        </a:spcAft>
                        <a:buNone/>
                      </a:pPr>
                      <a:r>
                        <a:rPr lang="en" sz="600">
                          <a:solidFill>
                            <a:schemeClr val="dk1"/>
                          </a:solidFill>
                        </a:rPr>
                        <a:t> used</a:t>
                      </a:r>
                      <a:endParaRPr sz="1200"/>
                    </a:p>
                  </a:txBody>
                  <a:tcPr marT="91425" marB="91425"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Clr>
                          <a:schemeClr val="dk1"/>
                        </a:buClr>
                        <a:buSzPts val="1400"/>
                        <a:buFont typeface="Arial"/>
                        <a:buNone/>
                      </a:pPr>
                      <a:r>
                        <a:rPr lang="en" sz="600">
                          <a:solidFill>
                            <a:schemeClr val="dk1"/>
                          </a:solidFill>
                        </a:rPr>
                        <a:t>not</a:t>
                      </a:r>
                      <a:endParaRPr sz="600">
                        <a:solidFill>
                          <a:schemeClr val="dk1"/>
                        </a:solidFill>
                      </a:endParaRPr>
                    </a:p>
                    <a:p>
                      <a:pPr indent="0" lvl="0" marL="0" rtl="0" algn="ctr">
                        <a:spcBef>
                          <a:spcPts val="0"/>
                        </a:spcBef>
                        <a:spcAft>
                          <a:spcPts val="0"/>
                        </a:spcAft>
                        <a:buClr>
                          <a:schemeClr val="dk1"/>
                        </a:buClr>
                        <a:buSzPts val="1400"/>
                        <a:buFont typeface="Arial"/>
                        <a:buNone/>
                      </a:pPr>
                      <a:r>
                        <a:rPr lang="en" sz="600">
                          <a:solidFill>
                            <a:schemeClr val="dk1"/>
                          </a:solidFill>
                        </a:rPr>
                        <a:t> used</a:t>
                      </a:r>
                      <a:endParaRPr sz="1200"/>
                    </a:p>
                  </a:txBody>
                  <a:tcPr marT="91425" marB="91425" marR="28575" marL="28575" anchor="b">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r>
              <a:tr h="387600">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 sz="1000">
                          <a:solidFill>
                            <a:srgbClr val="F5F5F5"/>
                          </a:solidFill>
                          <a:latin typeface="Calibri"/>
                          <a:ea typeface="Calibri"/>
                          <a:cs typeface="Calibri"/>
                          <a:sym typeface="Calibri"/>
                        </a:rPr>
                        <a:t>&lt;</a:t>
                      </a:r>
                      <a:r>
                        <a:rPr lang="en" sz="1000" u="none" cap="none" strike="noStrike">
                          <a:solidFill>
                            <a:srgbClr val="F5F5F5"/>
                          </a:solidFill>
                          <a:latin typeface="Calibri"/>
                          <a:ea typeface="Calibri"/>
                          <a:cs typeface="Calibri"/>
                          <a:sym typeface="Calibri"/>
                        </a:rPr>
                        <a:t>CIG</a:t>
                      </a:r>
                      <a:r>
                        <a:rPr lang="en" sz="1000">
                          <a:solidFill>
                            <a:srgbClr val="F5F5F5"/>
                          </a:solidFill>
                          <a:latin typeface="Calibri"/>
                          <a:ea typeface="Calibri"/>
                          <a:cs typeface="Calibri"/>
                          <a:sym typeface="Calibri"/>
                        </a:rPr>
                        <a:t>1</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 sz="1000" u="none" cap="none" strike="noStrike">
                          <a:solidFill>
                            <a:srgbClr val="F5F5F5"/>
                          </a:solidFill>
                          <a:latin typeface="Calibri"/>
                          <a:ea typeface="Calibri"/>
                          <a:cs typeface="Calibri"/>
                          <a:sym typeface="Calibri"/>
                        </a:rPr>
                        <a:t>CIG1</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 sz="1000" u="none" cap="none" strike="noStrike">
                          <a:solidFill>
                            <a:srgbClr val="F5F5F5"/>
                          </a:solidFill>
                          <a:latin typeface="Calibri"/>
                          <a:ea typeface="Calibri"/>
                          <a:cs typeface="Calibri"/>
                          <a:sym typeface="Calibri"/>
                        </a:rPr>
                        <a:t>CIG2</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 sz="1000" u="none" cap="none" strike="noStrike">
                          <a:solidFill>
                            <a:srgbClr val="F5F5F5"/>
                          </a:solidFill>
                          <a:latin typeface="Calibri"/>
                          <a:ea typeface="Calibri"/>
                          <a:cs typeface="Calibri"/>
                          <a:sym typeface="Calibri"/>
                        </a:rPr>
                        <a:t>CIG3</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 sz="1000">
                          <a:solidFill>
                            <a:srgbClr val="F5F5F5"/>
                          </a:solidFill>
                          <a:latin typeface="Calibri"/>
                          <a:ea typeface="Calibri"/>
                          <a:cs typeface="Calibri"/>
                          <a:sym typeface="Calibri"/>
                        </a:rPr>
                        <a:t>&lt;</a:t>
                      </a:r>
                      <a:r>
                        <a:rPr lang="en" sz="1000" u="none" cap="none" strike="noStrike">
                          <a:solidFill>
                            <a:srgbClr val="F5F5F5"/>
                          </a:solidFill>
                          <a:latin typeface="Calibri"/>
                          <a:ea typeface="Calibri"/>
                          <a:cs typeface="Calibri"/>
                          <a:sym typeface="Calibri"/>
                        </a:rPr>
                        <a:t>CIG</a:t>
                      </a:r>
                      <a:r>
                        <a:rPr lang="en" sz="1000">
                          <a:solidFill>
                            <a:srgbClr val="F5F5F5"/>
                          </a:solidFill>
                          <a:latin typeface="Calibri"/>
                          <a:ea typeface="Calibri"/>
                          <a:cs typeface="Calibri"/>
                          <a:sym typeface="Calibri"/>
                        </a:rPr>
                        <a:t>1</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 sz="1000" u="none" cap="none" strike="noStrike">
                          <a:solidFill>
                            <a:srgbClr val="F5F5F5"/>
                          </a:solidFill>
                          <a:latin typeface="Calibri"/>
                          <a:ea typeface="Calibri"/>
                          <a:cs typeface="Calibri"/>
                          <a:sym typeface="Calibri"/>
                        </a:rPr>
                        <a:t>CIG1</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 sz="1000" u="none" cap="none" strike="noStrike">
                          <a:solidFill>
                            <a:srgbClr val="F5F5F5"/>
                          </a:solidFill>
                          <a:latin typeface="Calibri"/>
                          <a:ea typeface="Calibri"/>
                          <a:cs typeface="Calibri"/>
                          <a:sym typeface="Calibri"/>
                        </a:rPr>
                        <a:t>CIG2</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 sz="1000" u="none" cap="none" strike="noStrike">
                          <a:solidFill>
                            <a:srgbClr val="F5F5F5"/>
                          </a:solidFill>
                          <a:latin typeface="Calibri"/>
                          <a:ea typeface="Calibri"/>
                          <a:cs typeface="Calibri"/>
                          <a:sym typeface="Calibri"/>
                        </a:rPr>
                        <a:t>CIG3</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 sz="1000">
                          <a:solidFill>
                            <a:srgbClr val="F5F5F5"/>
                          </a:solidFill>
                          <a:latin typeface="Calibri"/>
                          <a:ea typeface="Calibri"/>
                          <a:cs typeface="Calibri"/>
                          <a:sym typeface="Calibri"/>
                        </a:rPr>
                        <a:t>&lt;</a:t>
                      </a:r>
                      <a:r>
                        <a:rPr lang="en" sz="1000" u="none" cap="none" strike="noStrike">
                          <a:solidFill>
                            <a:srgbClr val="F5F5F5"/>
                          </a:solidFill>
                          <a:latin typeface="Calibri"/>
                          <a:ea typeface="Calibri"/>
                          <a:cs typeface="Calibri"/>
                          <a:sym typeface="Calibri"/>
                        </a:rPr>
                        <a:t>CIG</a:t>
                      </a:r>
                      <a:r>
                        <a:rPr lang="en" sz="1000">
                          <a:solidFill>
                            <a:srgbClr val="F5F5F5"/>
                          </a:solidFill>
                          <a:latin typeface="Calibri"/>
                          <a:ea typeface="Calibri"/>
                          <a:cs typeface="Calibri"/>
                          <a:sym typeface="Calibri"/>
                        </a:rPr>
                        <a:t>1</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 sz="1000" u="none" cap="none" strike="noStrike">
                          <a:solidFill>
                            <a:srgbClr val="F5F5F5"/>
                          </a:solidFill>
                          <a:latin typeface="Calibri"/>
                          <a:ea typeface="Calibri"/>
                          <a:cs typeface="Calibri"/>
                          <a:sym typeface="Calibri"/>
                        </a:rPr>
                        <a:t>CIG1</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 sz="1000" u="none" cap="none" strike="noStrike">
                          <a:solidFill>
                            <a:srgbClr val="F5F5F5"/>
                          </a:solidFill>
                          <a:latin typeface="Calibri"/>
                          <a:ea typeface="Calibri"/>
                          <a:cs typeface="Calibri"/>
                          <a:sym typeface="Calibri"/>
                        </a:rPr>
                        <a:t>CIG2</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 sz="1000">
                          <a:solidFill>
                            <a:srgbClr val="F5F5F5"/>
                          </a:solidFill>
                          <a:latin typeface="Calibri"/>
                          <a:ea typeface="Calibri"/>
                          <a:cs typeface="Calibri"/>
                          <a:sym typeface="Calibri"/>
                        </a:rPr>
                        <a:t>&lt;</a:t>
                      </a:r>
                      <a:r>
                        <a:rPr lang="en" sz="1000" u="none" cap="none" strike="noStrike">
                          <a:solidFill>
                            <a:srgbClr val="F5F5F5"/>
                          </a:solidFill>
                          <a:latin typeface="Calibri"/>
                          <a:ea typeface="Calibri"/>
                          <a:cs typeface="Calibri"/>
                          <a:sym typeface="Calibri"/>
                        </a:rPr>
                        <a:t>CIG</a:t>
                      </a:r>
                      <a:r>
                        <a:rPr lang="en" sz="1000">
                          <a:solidFill>
                            <a:srgbClr val="F5F5F5"/>
                          </a:solidFill>
                          <a:latin typeface="Calibri"/>
                          <a:ea typeface="Calibri"/>
                          <a:cs typeface="Calibri"/>
                          <a:sym typeface="Calibri"/>
                        </a:rPr>
                        <a:t>1</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 sz="1000" u="none" cap="none" strike="noStrike">
                          <a:solidFill>
                            <a:srgbClr val="F5F5F5"/>
                          </a:solidFill>
                          <a:latin typeface="Calibri"/>
                          <a:ea typeface="Calibri"/>
                          <a:cs typeface="Calibri"/>
                          <a:sym typeface="Calibri"/>
                        </a:rPr>
                        <a:t>CIG1</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 sz="1000" u="none" cap="none" strike="noStrike">
                          <a:solidFill>
                            <a:srgbClr val="F5F5F5"/>
                          </a:solidFill>
                          <a:latin typeface="Calibri"/>
                          <a:ea typeface="Calibri"/>
                          <a:cs typeface="Calibri"/>
                          <a:sym typeface="Calibri"/>
                        </a:rPr>
                        <a:t>CIG2</a:t>
                      </a:r>
                      <a:endParaRPr sz="1000" u="none" cap="none" strike="noStrike">
                        <a:solidFill>
                          <a:srgbClr val="F5F5F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1"/>
                    </a:solidFill>
                  </a:tcPr>
                </a:tc>
              </a:tr>
            </a:tbl>
          </a:graphicData>
        </a:graphic>
      </p:graphicFrame>
      <p:sp>
        <p:nvSpPr>
          <p:cNvPr id="785" name="Google Shape;785;p48"/>
          <p:cNvSpPr txBox="1"/>
          <p:nvPr/>
        </p:nvSpPr>
        <p:spPr>
          <a:xfrm>
            <a:off x="0" y="524502"/>
            <a:ext cx="9028800" cy="3693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sz="1200">
                <a:solidFill>
                  <a:srgbClr val="3AFFF4"/>
                </a:solidFill>
                <a:latin typeface="Roboto"/>
                <a:ea typeface="Roboto"/>
                <a:cs typeface="Roboto"/>
                <a:sym typeface="Roboto"/>
              </a:rPr>
              <a:t> TORNADO (days 1-2)		           WIND (days 1-2)		         HAIL (days 1-2)	        Total SEVERE (day 3)</a:t>
            </a:r>
            <a:endParaRPr sz="1200">
              <a:solidFill>
                <a:srgbClr val="3AFFF4"/>
              </a:solidFill>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pic>
        <p:nvPicPr>
          <p:cNvPr id="790" name="Google Shape;790;p49"/>
          <p:cNvPicPr preferRelativeResize="0"/>
          <p:nvPr/>
        </p:nvPicPr>
        <p:blipFill rotWithShape="1">
          <a:blip r:embed="rId3">
            <a:alphaModFix/>
          </a:blip>
          <a:srcRect b="0" l="0" r="0" t="0"/>
          <a:stretch/>
        </p:blipFill>
        <p:spPr>
          <a:xfrm>
            <a:off x="-27432" y="-923544"/>
            <a:ext cx="9162288" cy="6108192"/>
          </a:xfrm>
          <a:prstGeom prst="rect">
            <a:avLst/>
          </a:prstGeom>
          <a:noFill/>
          <a:ln>
            <a:noFill/>
          </a:ln>
        </p:spPr>
      </p:pic>
      <p:sp>
        <p:nvSpPr>
          <p:cNvPr id="791" name="Google Shape;791;p49"/>
          <p:cNvSpPr txBox="1"/>
          <p:nvPr>
            <p:ph type="ctrTitle"/>
          </p:nvPr>
        </p:nvSpPr>
        <p:spPr>
          <a:xfrm>
            <a:off x="311700" y="95274"/>
            <a:ext cx="8520600" cy="19422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00000"/>
              <a:buNone/>
            </a:pPr>
            <a:r>
              <a:rPr lang="en">
                <a:solidFill>
                  <a:schemeClr val="lt1"/>
                </a:solidFill>
              </a:rPr>
              <a:t>Any Questions?</a:t>
            </a:r>
            <a:endParaRPr>
              <a:solidFill>
                <a:schemeClr val="lt1"/>
              </a:solidFill>
            </a:endParaRPr>
          </a:p>
          <a:p>
            <a:pPr indent="0" lvl="0" marL="0" rtl="0" algn="ctr">
              <a:lnSpc>
                <a:spcPct val="100000"/>
              </a:lnSpc>
              <a:spcBef>
                <a:spcPts val="0"/>
              </a:spcBef>
              <a:spcAft>
                <a:spcPts val="0"/>
              </a:spcAft>
              <a:buSzPct val="278570"/>
              <a:buNone/>
            </a:pPr>
            <a:r>
              <a:rPr lang="en" sz="1866">
                <a:solidFill>
                  <a:schemeClr val="lt1"/>
                </a:solidFill>
              </a:rPr>
              <a:t>Contact information:</a:t>
            </a:r>
            <a:endParaRPr sz="1866">
              <a:solidFill>
                <a:schemeClr val="lt1"/>
              </a:solidFill>
            </a:endParaRPr>
          </a:p>
          <a:p>
            <a:pPr indent="0" lvl="0" marL="0" rtl="0" algn="ctr">
              <a:lnSpc>
                <a:spcPct val="100000"/>
              </a:lnSpc>
              <a:spcBef>
                <a:spcPts val="0"/>
              </a:spcBef>
              <a:spcAft>
                <a:spcPts val="0"/>
              </a:spcAft>
              <a:buSzPct val="278570"/>
              <a:buNone/>
            </a:pPr>
            <a:r>
              <a:rPr lang="en" sz="1866" u="sng">
                <a:solidFill>
                  <a:schemeClr val="lt1"/>
                </a:solidFill>
                <a:hlinkClick r:id="rId4">
                  <a:extLst>
                    <a:ext uri="{A12FA001-AC4F-418D-AE19-62706E023703}">
                      <ahyp:hlinkClr val="tx"/>
                    </a:ext>
                  </a:extLst>
                </a:hlinkClick>
              </a:rPr>
              <a:t>richard.thompson@noaa.gov</a:t>
            </a:r>
            <a:endParaRPr sz="1866">
              <a:solidFill>
                <a:schemeClr val="lt1"/>
              </a:solidFill>
            </a:endParaRPr>
          </a:p>
          <a:p>
            <a:pPr indent="0" lvl="0" marL="0" rtl="0" algn="ctr">
              <a:lnSpc>
                <a:spcPct val="100000"/>
              </a:lnSpc>
              <a:spcBef>
                <a:spcPts val="0"/>
              </a:spcBef>
              <a:spcAft>
                <a:spcPts val="0"/>
              </a:spcAft>
              <a:buSzPct val="278570"/>
              <a:buNone/>
            </a:pPr>
            <a:r>
              <a:rPr lang="en" sz="1866" u="sng">
                <a:solidFill>
                  <a:schemeClr val="lt1"/>
                </a:solidFill>
                <a:hlinkClick r:id="rId5">
                  <a:extLst>
                    <a:ext uri="{A12FA001-AC4F-418D-AE19-62706E023703}">
                      <ahyp:hlinkClr val="tx"/>
                    </a:ext>
                  </a:extLst>
                </a:hlinkClick>
              </a:rPr>
              <a:t>evan.bentley@noaa.gov</a:t>
            </a:r>
            <a:endParaRPr sz="1866">
              <a:solidFill>
                <a:schemeClr val="lt1"/>
              </a:solidFill>
            </a:endParaRPr>
          </a:p>
          <a:p>
            <a:pPr indent="0" lvl="0" marL="0" rtl="0" algn="ctr">
              <a:lnSpc>
                <a:spcPct val="100000"/>
              </a:lnSpc>
              <a:spcBef>
                <a:spcPts val="0"/>
              </a:spcBef>
              <a:spcAft>
                <a:spcPts val="0"/>
              </a:spcAft>
              <a:buSzPct val="278570"/>
              <a:buNone/>
            </a:pPr>
            <a:r>
              <a:t/>
            </a:r>
            <a:endParaRPr sz="1866">
              <a:solidFill>
                <a:schemeClr val="lt1"/>
              </a:solidFill>
            </a:endParaRPr>
          </a:p>
        </p:txBody>
      </p:sp>
      <p:sp>
        <p:nvSpPr>
          <p:cNvPr id="792" name="Google Shape;792;p49"/>
          <p:cNvSpPr txBox="1"/>
          <p:nvPr>
            <p:ph idx="1" type="subTitle"/>
          </p:nvPr>
        </p:nvSpPr>
        <p:spPr>
          <a:xfrm>
            <a:off x="311700" y="2523375"/>
            <a:ext cx="8520600" cy="939600"/>
          </a:xfrm>
          <a:prstGeom prst="rect">
            <a:avLst/>
          </a:prstGeom>
          <a:noFill/>
          <a:ln>
            <a:noFill/>
          </a:ln>
        </p:spPr>
        <p:txBody>
          <a:bodyPr anchorCtr="0" anchor="t" bIns="91425" lIns="91425" spcFirstLastPara="1" rIns="91425" wrap="square" tIns="91425">
            <a:normAutofit fontScale="70000" lnSpcReduction="20000"/>
          </a:bodyPr>
          <a:lstStyle/>
          <a:p>
            <a:pPr indent="0" lvl="0" marL="0" rtl="0" algn="ctr">
              <a:lnSpc>
                <a:spcPct val="100000"/>
              </a:lnSpc>
              <a:spcBef>
                <a:spcPts val="0"/>
              </a:spcBef>
              <a:spcAft>
                <a:spcPts val="0"/>
              </a:spcAft>
              <a:buSzPct val="200000"/>
              <a:buNone/>
            </a:pPr>
            <a:r>
              <a:rPr lang="en" sz="1400">
                <a:solidFill>
                  <a:schemeClr val="dk1"/>
                </a:solidFill>
              </a:rPr>
              <a:t>Special t</a:t>
            </a:r>
            <a:r>
              <a:rPr lang="en" sz="1400">
                <a:solidFill>
                  <a:schemeClr val="dk1"/>
                </a:solidFill>
              </a:rPr>
              <a:t>hanks to:</a:t>
            </a:r>
            <a:endParaRPr sz="1400">
              <a:solidFill>
                <a:schemeClr val="dk1"/>
              </a:solidFill>
            </a:endParaRPr>
          </a:p>
          <a:p>
            <a:pPr indent="0" lvl="0" marL="0" rtl="0" algn="ctr">
              <a:lnSpc>
                <a:spcPct val="100000"/>
              </a:lnSpc>
              <a:spcBef>
                <a:spcPts val="0"/>
              </a:spcBef>
              <a:spcAft>
                <a:spcPts val="0"/>
              </a:spcAft>
              <a:buSzPct val="200000"/>
              <a:buNone/>
            </a:pPr>
            <a:r>
              <a:rPr lang="en" sz="1400">
                <a:solidFill>
                  <a:schemeClr val="dk1"/>
                </a:solidFill>
              </a:rPr>
              <a:t> Israel Jirak (SPC Science and Operations Officer)</a:t>
            </a:r>
            <a:endParaRPr sz="1400">
              <a:solidFill>
                <a:schemeClr val="dk1"/>
              </a:solidFill>
            </a:endParaRPr>
          </a:p>
          <a:p>
            <a:pPr indent="0" lvl="0" marL="0" rtl="0" algn="ctr">
              <a:lnSpc>
                <a:spcPct val="100000"/>
              </a:lnSpc>
              <a:spcBef>
                <a:spcPts val="0"/>
              </a:spcBef>
              <a:spcAft>
                <a:spcPts val="0"/>
              </a:spcAft>
              <a:buSzPct val="200000"/>
              <a:buNone/>
            </a:pPr>
            <a:r>
              <a:rPr lang="en" sz="1400">
                <a:solidFill>
                  <a:schemeClr val="dk1"/>
                </a:solidFill>
              </a:rPr>
              <a:t>Chris Karstens (SPC Senior Development Meteorologist)</a:t>
            </a:r>
            <a:endParaRPr sz="1400">
              <a:solidFill>
                <a:schemeClr val="dk1"/>
              </a:solidFill>
            </a:endParaRPr>
          </a:p>
          <a:p>
            <a:pPr indent="0" lvl="0" marL="0" rtl="0" algn="ctr">
              <a:lnSpc>
                <a:spcPct val="100000"/>
              </a:lnSpc>
              <a:spcBef>
                <a:spcPts val="0"/>
              </a:spcBef>
              <a:spcAft>
                <a:spcPts val="0"/>
              </a:spcAft>
              <a:buSzPct val="200000"/>
              <a:buNone/>
            </a:pPr>
            <a:r>
              <a:rPr lang="en" sz="1400">
                <a:solidFill>
                  <a:schemeClr val="dk1"/>
                </a:solidFill>
              </a:rPr>
              <a:t>Nathan Wendt (SPC Mesoscale-Assistant Forecaster)</a:t>
            </a:r>
            <a:endParaRPr sz="1400">
              <a:solidFill>
                <a:schemeClr val="dk1"/>
              </a:solidFill>
            </a:endParaRPr>
          </a:p>
          <a:p>
            <a:pPr indent="0" lvl="0" marL="0" rtl="0" algn="ctr">
              <a:lnSpc>
                <a:spcPct val="100000"/>
              </a:lnSpc>
              <a:spcBef>
                <a:spcPts val="0"/>
              </a:spcBef>
              <a:spcAft>
                <a:spcPts val="0"/>
              </a:spcAft>
              <a:buSzPct val="200000"/>
              <a:buNone/>
            </a:pPr>
            <a:r>
              <a:rPr lang="en" sz="1400">
                <a:solidFill>
                  <a:schemeClr val="dk1"/>
                </a:solidFill>
              </a:rPr>
              <a:t>Liz Leitman (SPC Mesoscale-Outlook Forecaster)</a:t>
            </a:r>
            <a:endParaRPr sz="1400">
              <a:solidFill>
                <a:schemeClr val="dk1"/>
              </a:solidFill>
            </a:endParaRPr>
          </a:p>
          <a:p>
            <a:pPr indent="0" lvl="0" marL="0" rtl="0" algn="ctr">
              <a:lnSpc>
                <a:spcPct val="100000"/>
              </a:lnSpc>
              <a:spcBef>
                <a:spcPts val="0"/>
              </a:spcBef>
              <a:spcAft>
                <a:spcPts val="0"/>
              </a:spcAft>
              <a:buSzPct val="200000"/>
              <a:buNone/>
            </a:pPr>
            <a:r>
              <a:rPr lang="en" sz="1400">
                <a:solidFill>
                  <a:schemeClr val="dk1"/>
                </a:solidFill>
              </a:rPr>
              <a:t>WFOs OUN, HUN, BOU, PHI, BOI, LSX</a:t>
            </a:r>
            <a:endParaRPr sz="1400">
              <a:solidFill>
                <a:schemeClr val="dk1"/>
              </a:solidFill>
            </a:endParaRPr>
          </a:p>
        </p:txBody>
      </p:sp>
      <p:pic>
        <p:nvPicPr>
          <p:cNvPr id="793" name="Google Shape;793;p49"/>
          <p:cNvPicPr preferRelativeResize="0"/>
          <p:nvPr/>
        </p:nvPicPr>
        <p:blipFill>
          <a:blip r:embed="rId6">
            <a:alphaModFix/>
          </a:blip>
          <a:stretch>
            <a:fillRect/>
          </a:stretch>
        </p:blipFill>
        <p:spPr>
          <a:xfrm>
            <a:off x="3115175" y="3353775"/>
            <a:ext cx="2975600" cy="1848775"/>
          </a:xfrm>
          <a:prstGeom prst="rect">
            <a:avLst/>
          </a:prstGeom>
          <a:noFill/>
          <a:ln>
            <a:noFill/>
          </a:ln>
        </p:spPr>
      </p:pic>
      <p:sp>
        <p:nvSpPr>
          <p:cNvPr id="794" name="Google Shape;794;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109" name="Shape 109"/>
        <p:cNvGrpSpPr/>
        <p:nvPr/>
      </p:nvGrpSpPr>
      <p:grpSpPr>
        <a:xfrm>
          <a:off x="0" y="0"/>
          <a:ext cx="0" cy="0"/>
          <a:chOff x="0" y="0"/>
          <a:chExt cx="0" cy="0"/>
        </a:xfrm>
      </p:grpSpPr>
      <p:pic>
        <p:nvPicPr>
          <p:cNvPr id="110" name="Google Shape;110;p17" title="US-StormPredictionCenter-Logo.svg (2).png"/>
          <p:cNvPicPr preferRelativeResize="0"/>
          <p:nvPr/>
        </p:nvPicPr>
        <p:blipFill>
          <a:blip r:embed="rId3">
            <a:alphaModFix amt="15000"/>
          </a:blip>
          <a:stretch>
            <a:fillRect/>
          </a:stretch>
        </p:blipFill>
        <p:spPr>
          <a:xfrm>
            <a:off x="0" y="396240"/>
            <a:ext cx="9144000" cy="4351020"/>
          </a:xfrm>
          <a:prstGeom prst="rect">
            <a:avLst/>
          </a:prstGeom>
          <a:noFill/>
          <a:ln>
            <a:noFill/>
          </a:ln>
        </p:spPr>
      </p:pic>
      <p:sp>
        <p:nvSpPr>
          <p:cNvPr id="111" name="Google Shape;111;p17"/>
          <p:cNvSpPr txBox="1"/>
          <p:nvPr>
            <p:ph type="ctrTitle"/>
          </p:nvPr>
        </p:nvSpPr>
        <p:spPr>
          <a:xfrm>
            <a:off x="-75" y="0"/>
            <a:ext cx="9144000" cy="776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680"/>
              <a:buNone/>
            </a:pPr>
            <a:r>
              <a:rPr lang="en" sz="3440">
                <a:solidFill>
                  <a:srgbClr val="F5F5F5"/>
                </a:solidFill>
                <a:latin typeface="Roboto"/>
                <a:ea typeface="Roboto"/>
                <a:cs typeface="Roboto"/>
                <a:sym typeface="Roboto"/>
              </a:rPr>
              <a:t>New: Conditional Intensities in SPC Outlooks</a:t>
            </a:r>
            <a:endParaRPr sz="1990">
              <a:solidFill>
                <a:srgbClr val="20B2AA"/>
              </a:solidFill>
            </a:endParaRPr>
          </a:p>
        </p:txBody>
      </p:sp>
      <p:pic>
        <p:nvPicPr>
          <p:cNvPr id="112" name="Google Shape;112;p17"/>
          <p:cNvPicPr preferRelativeResize="0"/>
          <p:nvPr/>
        </p:nvPicPr>
        <p:blipFill rotWithShape="1">
          <a:blip r:embed="rId4">
            <a:alphaModFix/>
          </a:blip>
          <a:srcRect b="14408" l="8517" r="0" t="17817"/>
          <a:stretch/>
        </p:blipFill>
        <p:spPr>
          <a:xfrm>
            <a:off x="8391769" y="4788155"/>
            <a:ext cx="735237" cy="338425"/>
          </a:xfrm>
          <a:prstGeom prst="rect">
            <a:avLst/>
          </a:prstGeom>
          <a:noFill/>
          <a:ln>
            <a:noFill/>
          </a:ln>
        </p:spPr>
      </p:pic>
      <p:pic>
        <p:nvPicPr>
          <p:cNvPr id="113" name="Google Shape;113;p17" title="NOAANWSLogos.png"/>
          <p:cNvPicPr preferRelativeResize="0"/>
          <p:nvPr/>
        </p:nvPicPr>
        <p:blipFill>
          <a:blip r:embed="rId5">
            <a:alphaModFix/>
          </a:blip>
          <a:stretch>
            <a:fillRect/>
          </a:stretch>
        </p:blipFill>
        <p:spPr>
          <a:xfrm>
            <a:off x="16912" y="4788156"/>
            <a:ext cx="676824" cy="338425"/>
          </a:xfrm>
          <a:prstGeom prst="rect">
            <a:avLst/>
          </a:prstGeom>
          <a:noFill/>
          <a:ln>
            <a:noFill/>
          </a:ln>
        </p:spPr>
      </p:pic>
      <p:sp>
        <p:nvSpPr>
          <p:cNvPr id="114" name="Google Shape;114;p17"/>
          <p:cNvSpPr txBox="1"/>
          <p:nvPr/>
        </p:nvSpPr>
        <p:spPr>
          <a:xfrm>
            <a:off x="118350" y="1234000"/>
            <a:ext cx="4356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000"/>
              </a:spcAft>
              <a:buNone/>
            </a:pPr>
            <a:r>
              <a:t/>
            </a:r>
            <a:endParaRPr/>
          </a:p>
        </p:txBody>
      </p:sp>
      <p:sp>
        <p:nvSpPr>
          <p:cNvPr id="115" name="Google Shape;115;p17"/>
          <p:cNvSpPr/>
          <p:nvPr/>
        </p:nvSpPr>
        <p:spPr>
          <a:xfrm>
            <a:off x="59200" y="934825"/>
            <a:ext cx="9001200" cy="1924500"/>
          </a:xfrm>
          <a:prstGeom prst="rect">
            <a:avLst/>
          </a:prstGeom>
          <a:gradFill>
            <a:gsLst>
              <a:gs pos="0">
                <a:srgbClr val="FFFFFF">
                  <a:alpha val="25098"/>
                  <a:alpha val="10000"/>
                </a:srgbClr>
              </a:gs>
              <a:gs pos="100000">
                <a:srgbClr val="FFFFFF">
                  <a:alpha val="5098"/>
                  <a:alpha val="10000"/>
                </a:srgbClr>
              </a:gs>
            </a:gsLst>
            <a:lin ang="2700006" scaled="0"/>
          </a:gradFill>
          <a:ln cap="flat" cmpd="sng" w="9525">
            <a:solidFill>
              <a:srgbClr val="CCCCCC"/>
            </a:solidFill>
            <a:prstDash val="solid"/>
            <a:round/>
            <a:headEnd len="sm" w="sm" type="none"/>
            <a:tailEnd len="sm" w="sm" type="none"/>
          </a:ln>
          <a:effectLst>
            <a:outerShdw blurRad="300038" rotWithShape="0" algn="bl" dir="2700000" dist="47625">
              <a:srgbClr val="000000">
                <a:alpha val="4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3AFFF4"/>
                </a:solidFill>
                <a:latin typeface="Roboto"/>
                <a:ea typeface="Roboto"/>
                <a:cs typeface="Roboto"/>
                <a:sym typeface="Roboto"/>
              </a:rPr>
              <a:t>Key Change: </a:t>
            </a:r>
            <a:r>
              <a:rPr lang="en" sz="1500">
                <a:solidFill>
                  <a:srgbClr val="F5F5F5"/>
                </a:solidFill>
                <a:latin typeface="Roboto"/>
                <a:ea typeface="Roboto"/>
                <a:cs typeface="Roboto"/>
                <a:sym typeface="Roboto"/>
              </a:rPr>
              <a:t>You no longer </a:t>
            </a:r>
            <a:r>
              <a:rPr lang="en" sz="1500">
                <a:solidFill>
                  <a:srgbClr val="F5F5F5"/>
                </a:solidFill>
                <a:latin typeface="Roboto"/>
                <a:ea typeface="Roboto"/>
                <a:cs typeface="Roboto"/>
                <a:sym typeface="Roboto"/>
              </a:rPr>
              <a:t>need</a:t>
            </a:r>
            <a:r>
              <a:rPr lang="en" sz="1500">
                <a:solidFill>
                  <a:srgbClr val="F5F5F5"/>
                </a:solidFill>
                <a:latin typeface="Roboto"/>
                <a:ea typeface="Roboto"/>
                <a:cs typeface="Roboto"/>
                <a:sym typeface="Roboto"/>
              </a:rPr>
              <a:t> a 10% or greater probability area to highlight significant severe potential.</a:t>
            </a:r>
            <a:endParaRPr sz="800">
              <a:solidFill>
                <a:srgbClr val="F5F5F5"/>
              </a:solidFill>
              <a:latin typeface="Roboto"/>
              <a:ea typeface="Roboto"/>
              <a:cs typeface="Roboto"/>
              <a:sym typeface="Roboto"/>
            </a:endParaRPr>
          </a:p>
          <a:p>
            <a:pPr indent="0" lvl="0" marL="0" rtl="0" algn="l">
              <a:spcBef>
                <a:spcPts val="500"/>
              </a:spcBef>
              <a:spcAft>
                <a:spcPts val="0"/>
              </a:spcAft>
              <a:buNone/>
            </a:pPr>
            <a:r>
              <a:t/>
            </a:r>
            <a:endParaRPr sz="200">
              <a:solidFill>
                <a:srgbClr val="F5F5F5"/>
              </a:solidFill>
              <a:latin typeface="Roboto"/>
              <a:ea typeface="Roboto"/>
              <a:cs typeface="Roboto"/>
              <a:sym typeface="Roboto"/>
            </a:endParaRPr>
          </a:p>
          <a:p>
            <a:pPr indent="0" lvl="0" marL="0" rtl="0" algn="l">
              <a:spcBef>
                <a:spcPts val="500"/>
              </a:spcBef>
              <a:spcAft>
                <a:spcPts val="0"/>
              </a:spcAft>
              <a:buNone/>
            </a:pPr>
            <a:r>
              <a:rPr lang="en" sz="1700">
                <a:solidFill>
                  <a:srgbClr val="3AFFF4"/>
                </a:solidFill>
                <a:latin typeface="Roboto"/>
                <a:ea typeface="Roboto"/>
                <a:cs typeface="Roboto"/>
                <a:sym typeface="Roboto"/>
              </a:rPr>
              <a:t>Methodology: </a:t>
            </a:r>
            <a:r>
              <a:rPr lang="en" sz="1500">
                <a:solidFill>
                  <a:schemeClr val="lt2"/>
                </a:solidFill>
                <a:latin typeface="Roboto"/>
                <a:ea typeface="Roboto"/>
                <a:cs typeface="Roboto"/>
                <a:sym typeface="Roboto"/>
              </a:rPr>
              <a:t>Intensity forecasts are now based on storm environment and storm mode.</a:t>
            </a:r>
            <a:endParaRPr sz="1500">
              <a:solidFill>
                <a:schemeClr val="lt2"/>
              </a:solidFill>
              <a:latin typeface="Roboto"/>
              <a:ea typeface="Roboto"/>
              <a:cs typeface="Roboto"/>
              <a:sym typeface="Roboto"/>
            </a:endParaRPr>
          </a:p>
          <a:p>
            <a:pPr indent="0" lvl="0" marL="0" rtl="0" algn="l">
              <a:spcBef>
                <a:spcPts val="500"/>
              </a:spcBef>
              <a:spcAft>
                <a:spcPts val="0"/>
              </a:spcAft>
              <a:buNone/>
            </a:pPr>
            <a:r>
              <a:t/>
            </a:r>
            <a:endParaRPr sz="1500">
              <a:solidFill>
                <a:schemeClr val="lt2"/>
              </a:solidFill>
              <a:latin typeface="Roboto"/>
              <a:ea typeface="Roboto"/>
              <a:cs typeface="Roboto"/>
              <a:sym typeface="Roboto"/>
            </a:endParaRPr>
          </a:p>
          <a:p>
            <a:pPr indent="0" lvl="0" marL="0" rtl="0" algn="l">
              <a:spcBef>
                <a:spcPts val="500"/>
              </a:spcBef>
              <a:spcAft>
                <a:spcPts val="0"/>
              </a:spcAft>
              <a:buClr>
                <a:schemeClr val="dk1"/>
              </a:buClr>
              <a:buSzPts val="1100"/>
              <a:buFont typeface="Arial"/>
              <a:buNone/>
            </a:pPr>
            <a:r>
              <a:rPr lang="en" sz="1700">
                <a:solidFill>
                  <a:srgbClr val="3AFFF4"/>
                </a:solidFill>
                <a:latin typeface="Roboto"/>
                <a:ea typeface="Roboto"/>
                <a:cs typeface="Roboto"/>
                <a:sym typeface="Roboto"/>
              </a:rPr>
              <a:t>Definition</a:t>
            </a:r>
            <a:r>
              <a:rPr lang="en" sz="1700">
                <a:solidFill>
                  <a:srgbClr val="3AFFF4"/>
                </a:solidFill>
                <a:latin typeface="Roboto"/>
                <a:ea typeface="Roboto"/>
                <a:cs typeface="Roboto"/>
                <a:sym typeface="Roboto"/>
              </a:rPr>
              <a:t>: </a:t>
            </a:r>
            <a:r>
              <a:rPr lang="en" sz="1500">
                <a:solidFill>
                  <a:schemeClr val="lt2"/>
                </a:solidFill>
                <a:latin typeface="Roboto"/>
                <a:ea typeface="Roboto"/>
                <a:cs typeface="Roboto"/>
                <a:sym typeface="Roboto"/>
              </a:rPr>
              <a:t>These intensities are conditional, meaning: “If a tornado occurs, what is the probability it will be EF2/EF3/EF4?”</a:t>
            </a:r>
            <a:endParaRPr sz="1500">
              <a:solidFill>
                <a:schemeClr val="lt2"/>
              </a:solidFill>
              <a:latin typeface="Roboto"/>
              <a:ea typeface="Roboto"/>
              <a:cs typeface="Roboto"/>
              <a:sym typeface="Roboto"/>
            </a:endParaRPr>
          </a:p>
          <a:p>
            <a:pPr indent="0" lvl="0" marL="0" rtl="0" algn="l">
              <a:spcBef>
                <a:spcPts val="500"/>
              </a:spcBef>
              <a:spcAft>
                <a:spcPts val="1000"/>
              </a:spcAft>
              <a:buNone/>
            </a:pPr>
            <a:r>
              <a:t/>
            </a:r>
            <a:endParaRPr>
              <a:solidFill>
                <a:schemeClr val="lt2"/>
              </a:solidFill>
              <a:latin typeface="Roboto"/>
              <a:ea typeface="Roboto"/>
              <a:cs typeface="Roboto"/>
              <a:sym typeface="Roboto"/>
            </a:endParaRPr>
          </a:p>
        </p:txBody>
      </p:sp>
      <p:cxnSp>
        <p:nvCxnSpPr>
          <p:cNvPr id="116" name="Google Shape;116;p17"/>
          <p:cNvCxnSpPr/>
          <p:nvPr/>
        </p:nvCxnSpPr>
        <p:spPr>
          <a:xfrm>
            <a:off x="0" y="4745900"/>
            <a:ext cx="9170400" cy="0"/>
          </a:xfrm>
          <a:prstGeom prst="straightConnector1">
            <a:avLst/>
          </a:prstGeom>
          <a:noFill/>
          <a:ln cap="flat" cmpd="sng" w="9525">
            <a:solidFill>
              <a:srgbClr val="DBDFE4"/>
            </a:solidFill>
            <a:prstDash val="solid"/>
            <a:round/>
            <a:headEnd len="med" w="med" type="none"/>
            <a:tailEnd len="med" w="med" type="none"/>
          </a:ln>
        </p:spPr>
      </p:cxnSp>
      <p:sp>
        <p:nvSpPr>
          <p:cNvPr id="117" name="Google Shape;117;p17"/>
          <p:cNvSpPr txBox="1"/>
          <p:nvPr>
            <p:ph idx="12" type="sldNum"/>
          </p:nvPr>
        </p:nvSpPr>
        <p:spPr>
          <a:xfrm>
            <a:off x="4310859" y="4745892"/>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400">
                <a:solidFill>
                  <a:srgbClr val="9CA3AF"/>
                </a:solidFill>
              </a:rPr>
              <a:t>‹#›</a:t>
            </a:fld>
            <a:endParaRPr b="1" sz="1400">
              <a:solidFill>
                <a:srgbClr val="9CA3AF"/>
              </a:solidFill>
            </a:endParaRPr>
          </a:p>
        </p:txBody>
      </p:sp>
      <p:sp>
        <p:nvSpPr>
          <p:cNvPr id="118" name="Google Shape;118;p17"/>
          <p:cNvSpPr txBox="1"/>
          <p:nvPr/>
        </p:nvSpPr>
        <p:spPr>
          <a:xfrm>
            <a:off x="10022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Storm Prediction Center</a:t>
            </a:r>
            <a:endParaRPr/>
          </a:p>
        </p:txBody>
      </p:sp>
      <p:sp>
        <p:nvSpPr>
          <p:cNvPr id="119" name="Google Shape;119;p17"/>
          <p:cNvSpPr txBox="1"/>
          <p:nvPr/>
        </p:nvSpPr>
        <p:spPr>
          <a:xfrm>
            <a:off x="51680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Norman, OK</a:t>
            </a:r>
            <a:endParaRPr/>
          </a:p>
        </p:txBody>
      </p:sp>
      <p:sp>
        <p:nvSpPr>
          <p:cNvPr id="120" name="Google Shape;120;p17"/>
          <p:cNvSpPr/>
          <p:nvPr/>
        </p:nvSpPr>
        <p:spPr>
          <a:xfrm>
            <a:off x="321550" y="2906555"/>
            <a:ext cx="8476500" cy="595800"/>
          </a:xfrm>
          <a:prstGeom prst="leftRightArrow">
            <a:avLst>
              <a:gd fmla="val 50000" name="adj1"/>
              <a:gd fmla="val 50000" name="adj2"/>
            </a:avLst>
          </a:prstGeom>
          <a:gradFill>
            <a:gsLst>
              <a:gs pos="0">
                <a:srgbClr val="00B050"/>
              </a:gs>
              <a:gs pos="21000">
                <a:srgbClr val="FFFF00"/>
              </a:gs>
              <a:gs pos="45000">
                <a:srgbClr val="FF9900"/>
              </a:gs>
              <a:gs pos="69000">
                <a:srgbClr val="FF0000"/>
              </a:gs>
              <a:gs pos="85000">
                <a:srgbClr val="B93A3A"/>
              </a:gs>
              <a:gs pos="100000">
                <a:srgbClr val="FF33CC"/>
              </a:gs>
            </a:gsLst>
            <a:lin ang="18900732" scaled="0"/>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 name="Google Shape;121;p17"/>
          <p:cNvSpPr txBox="1"/>
          <p:nvPr/>
        </p:nvSpPr>
        <p:spPr>
          <a:xfrm>
            <a:off x="595843" y="2966982"/>
            <a:ext cx="1476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Less Intense</a:t>
            </a:r>
            <a:endParaRPr sz="1800">
              <a:solidFill>
                <a:schemeClr val="dk2"/>
              </a:solidFill>
              <a:latin typeface="Roboto"/>
              <a:ea typeface="Roboto"/>
              <a:cs typeface="Roboto"/>
              <a:sym typeface="Roboto"/>
            </a:endParaRPr>
          </a:p>
        </p:txBody>
      </p:sp>
      <p:sp>
        <p:nvSpPr>
          <p:cNvPr id="122" name="Google Shape;122;p17"/>
          <p:cNvSpPr txBox="1"/>
          <p:nvPr/>
        </p:nvSpPr>
        <p:spPr>
          <a:xfrm>
            <a:off x="6894651" y="2973607"/>
            <a:ext cx="1599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5F5F5"/>
                </a:solidFill>
                <a:latin typeface="Roboto"/>
                <a:ea typeface="Roboto"/>
                <a:cs typeface="Roboto"/>
                <a:sym typeface="Roboto"/>
              </a:rPr>
              <a:t>More Intense</a:t>
            </a:r>
            <a:endParaRPr sz="1800">
              <a:solidFill>
                <a:srgbClr val="F5F5F5"/>
              </a:solidFill>
              <a:latin typeface="Roboto"/>
              <a:ea typeface="Roboto"/>
              <a:cs typeface="Roboto"/>
              <a:sym typeface="Roboto"/>
            </a:endParaRPr>
          </a:p>
        </p:txBody>
      </p:sp>
      <p:sp>
        <p:nvSpPr>
          <p:cNvPr id="123" name="Google Shape;123;p17"/>
          <p:cNvSpPr/>
          <p:nvPr/>
        </p:nvSpPr>
        <p:spPr>
          <a:xfrm>
            <a:off x="364400" y="3696925"/>
            <a:ext cx="1899000" cy="827400"/>
          </a:xfrm>
          <a:prstGeom prst="ellipse">
            <a:avLst/>
          </a:prstGeom>
          <a:gradFill>
            <a:gsLst>
              <a:gs pos="0">
                <a:srgbClr val="FFFFFF">
                  <a:alpha val="25098"/>
                  <a:alpha val="10000"/>
                </a:srgbClr>
              </a:gs>
              <a:gs pos="100000">
                <a:srgbClr val="FFFFFF">
                  <a:alpha val="5098"/>
                  <a:alpha val="10000"/>
                </a:srgbClr>
              </a:gs>
            </a:gsLst>
            <a:lin ang="2700006" scaled="0"/>
          </a:gradFill>
          <a:ln cap="flat" cmpd="sng" w="9525">
            <a:solidFill>
              <a:srgbClr val="CCCCCC"/>
            </a:solidFill>
            <a:prstDash val="solid"/>
            <a:round/>
            <a:headEnd len="sm" w="sm" type="none"/>
            <a:tailEnd len="sm" w="sm" type="none"/>
          </a:ln>
          <a:effectLst>
            <a:outerShdw blurRad="300038" rotWithShape="0" algn="bl" dir="2700000" dist="47625">
              <a:srgbClr val="000000">
                <a:alpha val="40000"/>
              </a:srgbClr>
            </a:outerShdw>
          </a:effectLst>
        </p:spPr>
        <p:txBody>
          <a:bodyPr anchorCtr="0" anchor="t" bIns="91425" lIns="91425" spcFirstLastPara="1" rIns="91425" wrap="square" tIns="91425">
            <a:noAutofit/>
          </a:bodyPr>
          <a:lstStyle/>
          <a:p>
            <a:pPr indent="0" lvl="0" marL="0" rtl="0" algn="ctr">
              <a:spcBef>
                <a:spcPts val="0"/>
              </a:spcBef>
              <a:spcAft>
                <a:spcPts val="500"/>
              </a:spcAft>
              <a:buClr>
                <a:schemeClr val="dk1"/>
              </a:buClr>
              <a:buSzPts val="1100"/>
              <a:buFont typeface="Arial"/>
              <a:buNone/>
            </a:pPr>
            <a:r>
              <a:rPr lang="en" sz="1600">
                <a:solidFill>
                  <a:srgbClr val="00B050"/>
                </a:solidFill>
                <a:latin typeface="Roboto"/>
                <a:ea typeface="Roboto"/>
                <a:cs typeface="Roboto"/>
                <a:sym typeface="Roboto"/>
              </a:rPr>
              <a:t>No Intensity Drawn </a:t>
            </a:r>
            <a:endParaRPr>
              <a:solidFill>
                <a:srgbClr val="00B050"/>
              </a:solidFill>
              <a:latin typeface="Roboto"/>
              <a:ea typeface="Roboto"/>
              <a:cs typeface="Roboto"/>
              <a:sym typeface="Roboto"/>
            </a:endParaRPr>
          </a:p>
        </p:txBody>
      </p:sp>
      <p:sp>
        <p:nvSpPr>
          <p:cNvPr id="124" name="Google Shape;124;p17"/>
          <p:cNvSpPr txBox="1"/>
          <p:nvPr/>
        </p:nvSpPr>
        <p:spPr>
          <a:xfrm>
            <a:off x="364175" y="3341925"/>
            <a:ext cx="189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500"/>
              </a:spcAft>
              <a:buNone/>
            </a:pPr>
            <a:r>
              <a:rPr lang="en">
                <a:solidFill>
                  <a:srgbClr val="00B050"/>
                </a:solidFill>
                <a:latin typeface="Roboto"/>
                <a:ea typeface="Roboto"/>
                <a:cs typeface="Roboto"/>
                <a:sym typeface="Roboto"/>
              </a:rPr>
              <a:t>Mostly EF0-EF1</a:t>
            </a:r>
            <a:endParaRPr>
              <a:solidFill>
                <a:srgbClr val="00B050"/>
              </a:solidFill>
            </a:endParaRPr>
          </a:p>
        </p:txBody>
      </p:sp>
      <p:sp>
        <p:nvSpPr>
          <p:cNvPr id="125" name="Google Shape;125;p17"/>
          <p:cNvSpPr/>
          <p:nvPr/>
        </p:nvSpPr>
        <p:spPr>
          <a:xfrm>
            <a:off x="2508725" y="3723025"/>
            <a:ext cx="1899000" cy="827400"/>
          </a:xfrm>
          <a:prstGeom prst="ellipse">
            <a:avLst/>
          </a:prstGeom>
          <a:gradFill>
            <a:gsLst>
              <a:gs pos="0">
                <a:srgbClr val="FFFFFF">
                  <a:alpha val="25098"/>
                  <a:alpha val="10000"/>
                </a:srgbClr>
              </a:gs>
              <a:gs pos="100000">
                <a:srgbClr val="FFFFFF">
                  <a:alpha val="5098"/>
                  <a:alpha val="10000"/>
                </a:srgbClr>
              </a:gs>
            </a:gsLst>
            <a:lin ang="2700006" scaled="0"/>
          </a:gradFill>
          <a:ln cap="flat" cmpd="sng" w="9525">
            <a:solidFill>
              <a:srgbClr val="CCCCCC"/>
            </a:solidFill>
            <a:prstDash val="solid"/>
            <a:round/>
            <a:headEnd len="sm" w="sm" type="none"/>
            <a:tailEnd len="sm" w="sm" type="none"/>
          </a:ln>
          <a:effectLst>
            <a:outerShdw blurRad="300038" rotWithShape="0" algn="bl" dir="2700000" dist="47625">
              <a:srgbClr val="000000">
                <a:alpha val="40000"/>
              </a:srgbClr>
            </a:outerShdw>
          </a:effectLst>
        </p:spPr>
        <p:txBody>
          <a:bodyPr anchorCtr="0" anchor="t" bIns="91425" lIns="91425" spcFirstLastPara="1" rIns="91425" wrap="square" tIns="91425">
            <a:noAutofit/>
          </a:bodyPr>
          <a:lstStyle/>
          <a:p>
            <a:pPr indent="0" lvl="0" marL="0" rtl="0" algn="ctr">
              <a:spcBef>
                <a:spcPts val="0"/>
              </a:spcBef>
              <a:spcAft>
                <a:spcPts val="500"/>
              </a:spcAft>
              <a:buClr>
                <a:schemeClr val="dk1"/>
              </a:buClr>
              <a:buSzPts val="1100"/>
              <a:buFont typeface="Arial"/>
              <a:buNone/>
            </a:pPr>
            <a:r>
              <a:rPr lang="en" sz="1600">
                <a:solidFill>
                  <a:schemeClr val="accent4"/>
                </a:solidFill>
                <a:latin typeface="Roboto"/>
                <a:ea typeface="Roboto"/>
                <a:cs typeface="Roboto"/>
                <a:sym typeface="Roboto"/>
              </a:rPr>
              <a:t>Intensity Level 1</a:t>
            </a:r>
            <a:endParaRPr>
              <a:solidFill>
                <a:schemeClr val="accent4"/>
              </a:solidFill>
              <a:latin typeface="Roboto"/>
              <a:ea typeface="Roboto"/>
              <a:cs typeface="Roboto"/>
              <a:sym typeface="Roboto"/>
            </a:endParaRPr>
          </a:p>
        </p:txBody>
      </p:sp>
      <p:sp>
        <p:nvSpPr>
          <p:cNvPr id="126" name="Google Shape;126;p17"/>
          <p:cNvSpPr/>
          <p:nvPr/>
        </p:nvSpPr>
        <p:spPr>
          <a:xfrm>
            <a:off x="4653250" y="3723025"/>
            <a:ext cx="1899000" cy="827400"/>
          </a:xfrm>
          <a:prstGeom prst="ellipse">
            <a:avLst/>
          </a:prstGeom>
          <a:gradFill>
            <a:gsLst>
              <a:gs pos="0">
                <a:srgbClr val="FFFFFF">
                  <a:alpha val="25098"/>
                  <a:alpha val="10000"/>
                </a:srgbClr>
              </a:gs>
              <a:gs pos="100000">
                <a:srgbClr val="FFFFFF">
                  <a:alpha val="5098"/>
                  <a:alpha val="10000"/>
                </a:srgbClr>
              </a:gs>
            </a:gsLst>
            <a:lin ang="2700006" scaled="0"/>
          </a:gradFill>
          <a:ln cap="flat" cmpd="sng" w="9525">
            <a:solidFill>
              <a:srgbClr val="CCCCCC"/>
            </a:solidFill>
            <a:prstDash val="solid"/>
            <a:round/>
            <a:headEnd len="sm" w="sm" type="none"/>
            <a:tailEnd len="sm" w="sm" type="none"/>
          </a:ln>
          <a:effectLst>
            <a:outerShdw blurRad="300038" rotWithShape="0" algn="bl" dir="2700000" dist="47625">
              <a:srgbClr val="000000">
                <a:alpha val="40000"/>
              </a:srgbClr>
            </a:outerShdw>
          </a:effectLst>
        </p:spPr>
        <p:txBody>
          <a:bodyPr anchorCtr="0" anchor="t" bIns="91425" lIns="91425" spcFirstLastPara="1" rIns="91425" wrap="square" tIns="91425">
            <a:noAutofit/>
          </a:bodyPr>
          <a:lstStyle/>
          <a:p>
            <a:pPr indent="0" lvl="0" marL="0" rtl="0" algn="ctr">
              <a:spcBef>
                <a:spcPts val="0"/>
              </a:spcBef>
              <a:spcAft>
                <a:spcPts val="500"/>
              </a:spcAft>
              <a:buClr>
                <a:schemeClr val="dk1"/>
              </a:buClr>
              <a:buSzPts val="1100"/>
              <a:buFont typeface="Arial"/>
              <a:buNone/>
            </a:pPr>
            <a:r>
              <a:rPr lang="en" sz="1600">
                <a:solidFill>
                  <a:srgbClr val="FF0000"/>
                </a:solidFill>
                <a:latin typeface="Roboto"/>
                <a:ea typeface="Roboto"/>
                <a:cs typeface="Roboto"/>
                <a:sym typeface="Roboto"/>
              </a:rPr>
              <a:t>Intensity Level 2</a:t>
            </a:r>
            <a:endParaRPr>
              <a:solidFill>
                <a:srgbClr val="FF0000"/>
              </a:solidFill>
              <a:latin typeface="Roboto"/>
              <a:ea typeface="Roboto"/>
              <a:cs typeface="Roboto"/>
              <a:sym typeface="Roboto"/>
            </a:endParaRPr>
          </a:p>
        </p:txBody>
      </p:sp>
      <p:sp>
        <p:nvSpPr>
          <p:cNvPr id="127" name="Google Shape;127;p17"/>
          <p:cNvSpPr/>
          <p:nvPr/>
        </p:nvSpPr>
        <p:spPr>
          <a:xfrm>
            <a:off x="6831583" y="3696507"/>
            <a:ext cx="1899000" cy="861000"/>
          </a:xfrm>
          <a:prstGeom prst="ellipse">
            <a:avLst/>
          </a:prstGeom>
          <a:gradFill>
            <a:gsLst>
              <a:gs pos="0">
                <a:srgbClr val="FFFFFF">
                  <a:alpha val="25098"/>
                  <a:alpha val="10000"/>
                </a:srgbClr>
              </a:gs>
              <a:gs pos="100000">
                <a:srgbClr val="FFFFFF">
                  <a:alpha val="5098"/>
                  <a:alpha val="10000"/>
                </a:srgbClr>
              </a:gs>
            </a:gsLst>
            <a:lin ang="2700006" scaled="0"/>
          </a:gradFill>
          <a:ln cap="flat" cmpd="sng" w="9525">
            <a:solidFill>
              <a:srgbClr val="CCCCCC"/>
            </a:solidFill>
            <a:prstDash val="solid"/>
            <a:round/>
            <a:headEnd len="sm" w="sm" type="none"/>
            <a:tailEnd len="sm" w="sm" type="none"/>
          </a:ln>
          <a:effectLst>
            <a:outerShdw blurRad="300038" rotWithShape="0" algn="bl" dir="2700000" dist="47625">
              <a:srgbClr val="000000">
                <a:alpha val="40000"/>
              </a:srgbClr>
            </a:outerShdw>
          </a:effectLst>
        </p:spPr>
        <p:txBody>
          <a:bodyPr anchorCtr="0" anchor="t" bIns="91425" lIns="91425" spcFirstLastPara="1" rIns="91425" wrap="square" tIns="91425">
            <a:noAutofit/>
          </a:bodyPr>
          <a:lstStyle/>
          <a:p>
            <a:pPr indent="0" lvl="0" marL="0" rtl="0" algn="ctr">
              <a:spcBef>
                <a:spcPts val="0"/>
              </a:spcBef>
              <a:spcAft>
                <a:spcPts val="500"/>
              </a:spcAft>
              <a:buClr>
                <a:schemeClr val="dk1"/>
              </a:buClr>
              <a:buSzPts val="1100"/>
              <a:buFont typeface="Arial"/>
              <a:buNone/>
            </a:pPr>
            <a:r>
              <a:rPr lang="en" sz="1600">
                <a:solidFill>
                  <a:srgbClr val="FF33CC"/>
                </a:solidFill>
                <a:latin typeface="Roboto"/>
                <a:ea typeface="Roboto"/>
                <a:cs typeface="Roboto"/>
                <a:sym typeface="Roboto"/>
              </a:rPr>
              <a:t>Intensity Level 3</a:t>
            </a:r>
            <a:endParaRPr>
              <a:solidFill>
                <a:srgbClr val="FF33CC"/>
              </a:solidFill>
              <a:latin typeface="Roboto"/>
              <a:ea typeface="Roboto"/>
              <a:cs typeface="Roboto"/>
              <a:sym typeface="Roboto"/>
            </a:endParaRPr>
          </a:p>
        </p:txBody>
      </p:sp>
      <p:sp>
        <p:nvSpPr>
          <p:cNvPr id="128" name="Google Shape;128;p17"/>
          <p:cNvSpPr txBox="1"/>
          <p:nvPr/>
        </p:nvSpPr>
        <p:spPr>
          <a:xfrm>
            <a:off x="2508713" y="3337578"/>
            <a:ext cx="189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500"/>
              </a:spcAft>
              <a:buNone/>
            </a:pPr>
            <a:r>
              <a:rPr lang="en">
                <a:solidFill>
                  <a:schemeClr val="accent4"/>
                </a:solidFill>
                <a:latin typeface="Roboto"/>
                <a:ea typeface="Roboto"/>
                <a:cs typeface="Roboto"/>
                <a:sym typeface="Roboto"/>
              </a:rPr>
              <a:t>Reasonable Max EF2</a:t>
            </a:r>
            <a:endParaRPr>
              <a:solidFill>
                <a:schemeClr val="accent4"/>
              </a:solidFill>
            </a:endParaRPr>
          </a:p>
        </p:txBody>
      </p:sp>
      <p:sp>
        <p:nvSpPr>
          <p:cNvPr id="129" name="Google Shape;129;p17"/>
          <p:cNvSpPr txBox="1"/>
          <p:nvPr/>
        </p:nvSpPr>
        <p:spPr>
          <a:xfrm>
            <a:off x="4687660" y="3344588"/>
            <a:ext cx="189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500"/>
              </a:spcAft>
              <a:buNone/>
            </a:pPr>
            <a:r>
              <a:rPr lang="en">
                <a:solidFill>
                  <a:srgbClr val="FF0000"/>
                </a:solidFill>
                <a:latin typeface="Roboto"/>
                <a:ea typeface="Roboto"/>
                <a:cs typeface="Roboto"/>
                <a:sym typeface="Roboto"/>
              </a:rPr>
              <a:t>Reasonable </a:t>
            </a:r>
            <a:r>
              <a:rPr lang="en">
                <a:solidFill>
                  <a:srgbClr val="FF0000"/>
                </a:solidFill>
                <a:latin typeface="Roboto"/>
                <a:ea typeface="Roboto"/>
                <a:cs typeface="Roboto"/>
                <a:sym typeface="Roboto"/>
              </a:rPr>
              <a:t>Max EF3</a:t>
            </a:r>
            <a:endParaRPr>
              <a:solidFill>
                <a:srgbClr val="FF0000"/>
              </a:solidFill>
            </a:endParaRPr>
          </a:p>
        </p:txBody>
      </p:sp>
      <p:sp>
        <p:nvSpPr>
          <p:cNvPr id="130" name="Google Shape;130;p17"/>
          <p:cNvSpPr txBox="1"/>
          <p:nvPr/>
        </p:nvSpPr>
        <p:spPr>
          <a:xfrm>
            <a:off x="6744660" y="3344588"/>
            <a:ext cx="189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500"/>
              </a:spcAft>
              <a:buNone/>
            </a:pPr>
            <a:r>
              <a:rPr lang="en">
                <a:solidFill>
                  <a:srgbClr val="FF33CC"/>
                </a:solidFill>
                <a:latin typeface="Roboto"/>
                <a:ea typeface="Roboto"/>
                <a:cs typeface="Roboto"/>
                <a:sym typeface="Roboto"/>
              </a:rPr>
              <a:t>Reasonable </a:t>
            </a:r>
            <a:r>
              <a:rPr lang="en">
                <a:solidFill>
                  <a:srgbClr val="FF33CC"/>
                </a:solidFill>
                <a:latin typeface="Roboto"/>
                <a:ea typeface="Roboto"/>
                <a:cs typeface="Roboto"/>
                <a:sym typeface="Roboto"/>
              </a:rPr>
              <a:t>Max EF4</a:t>
            </a:r>
            <a:endParaRPr>
              <a:solidFill>
                <a:srgbClr val="FF33CC"/>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134" name="Shape 134"/>
        <p:cNvGrpSpPr/>
        <p:nvPr/>
      </p:nvGrpSpPr>
      <p:grpSpPr>
        <a:xfrm>
          <a:off x="0" y="0"/>
          <a:ext cx="0" cy="0"/>
          <a:chOff x="0" y="0"/>
          <a:chExt cx="0" cy="0"/>
        </a:xfrm>
      </p:grpSpPr>
      <p:pic>
        <p:nvPicPr>
          <p:cNvPr id="135" name="Google Shape;135;p18" title="day1otlk_20250315_1630_prt.gif"/>
          <p:cNvPicPr preferRelativeResize="0"/>
          <p:nvPr/>
        </p:nvPicPr>
        <p:blipFill>
          <a:blip r:embed="rId3">
            <a:alphaModFix/>
          </a:blip>
          <a:stretch>
            <a:fillRect/>
          </a:stretch>
        </p:blipFill>
        <p:spPr>
          <a:xfrm>
            <a:off x="4168375" y="1016200"/>
            <a:ext cx="4916750" cy="3348219"/>
          </a:xfrm>
          <a:prstGeom prst="rect">
            <a:avLst/>
          </a:prstGeom>
          <a:noFill/>
          <a:ln cap="flat" cmpd="sng" w="19050">
            <a:solidFill>
              <a:schemeClr val="dk2"/>
            </a:solidFill>
            <a:prstDash val="solid"/>
            <a:round/>
            <a:headEnd len="sm" w="sm" type="none"/>
            <a:tailEnd len="sm" w="sm" type="none"/>
          </a:ln>
        </p:spPr>
      </p:pic>
      <p:pic>
        <p:nvPicPr>
          <p:cNvPr id="136" name="Google Shape;136;p18" title="US-StormPredictionCenter-Logo.svg (2).png"/>
          <p:cNvPicPr preferRelativeResize="0"/>
          <p:nvPr/>
        </p:nvPicPr>
        <p:blipFill>
          <a:blip r:embed="rId4">
            <a:alphaModFix amt="15000"/>
          </a:blip>
          <a:stretch>
            <a:fillRect/>
          </a:stretch>
        </p:blipFill>
        <p:spPr>
          <a:xfrm>
            <a:off x="0" y="396240"/>
            <a:ext cx="9144000" cy="4351020"/>
          </a:xfrm>
          <a:prstGeom prst="rect">
            <a:avLst/>
          </a:prstGeom>
          <a:noFill/>
          <a:ln>
            <a:noFill/>
          </a:ln>
        </p:spPr>
      </p:pic>
      <p:sp>
        <p:nvSpPr>
          <p:cNvPr id="137" name="Google Shape;137;p18"/>
          <p:cNvSpPr txBox="1"/>
          <p:nvPr>
            <p:ph type="ctrTitle"/>
          </p:nvPr>
        </p:nvSpPr>
        <p:spPr>
          <a:xfrm>
            <a:off x="-75" y="0"/>
            <a:ext cx="9144000" cy="10320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21874"/>
              <a:buNone/>
            </a:pPr>
            <a:r>
              <a:rPr lang="en" sz="4266">
                <a:solidFill>
                  <a:srgbClr val="F5F5F5"/>
                </a:solidFill>
                <a:latin typeface="Roboto"/>
                <a:ea typeface="Roboto"/>
                <a:cs typeface="Roboto"/>
                <a:sym typeface="Roboto"/>
              </a:rPr>
              <a:t>6 Year Project</a:t>
            </a:r>
            <a:endParaRPr sz="4266">
              <a:solidFill>
                <a:srgbClr val="F5F5F5"/>
              </a:solidFill>
              <a:latin typeface="Roboto"/>
              <a:ea typeface="Roboto"/>
              <a:cs typeface="Roboto"/>
              <a:sym typeface="Roboto"/>
            </a:endParaRPr>
          </a:p>
          <a:p>
            <a:pPr indent="0" lvl="0" marL="0" rtl="0" algn="l">
              <a:spcBef>
                <a:spcPts val="0"/>
              </a:spcBef>
              <a:spcAft>
                <a:spcPts val="0"/>
              </a:spcAft>
              <a:buSzPct val="195815"/>
              <a:buNone/>
            </a:pPr>
            <a:r>
              <a:t/>
            </a:r>
            <a:endParaRPr sz="2655">
              <a:solidFill>
                <a:srgbClr val="20B2AA"/>
              </a:solidFill>
            </a:endParaRPr>
          </a:p>
        </p:txBody>
      </p:sp>
      <p:pic>
        <p:nvPicPr>
          <p:cNvPr id="138" name="Google Shape;138;p18"/>
          <p:cNvPicPr preferRelativeResize="0"/>
          <p:nvPr/>
        </p:nvPicPr>
        <p:blipFill rotWithShape="1">
          <a:blip r:embed="rId5">
            <a:alphaModFix/>
          </a:blip>
          <a:srcRect b="14408" l="8517" r="0" t="17817"/>
          <a:stretch/>
        </p:blipFill>
        <p:spPr>
          <a:xfrm>
            <a:off x="8391769" y="4788155"/>
            <a:ext cx="735237" cy="338425"/>
          </a:xfrm>
          <a:prstGeom prst="rect">
            <a:avLst/>
          </a:prstGeom>
          <a:noFill/>
          <a:ln>
            <a:noFill/>
          </a:ln>
        </p:spPr>
      </p:pic>
      <p:pic>
        <p:nvPicPr>
          <p:cNvPr id="139" name="Google Shape;139;p18" title="NOAANWSLogos.png"/>
          <p:cNvPicPr preferRelativeResize="0"/>
          <p:nvPr/>
        </p:nvPicPr>
        <p:blipFill>
          <a:blip r:embed="rId6">
            <a:alphaModFix/>
          </a:blip>
          <a:stretch>
            <a:fillRect/>
          </a:stretch>
        </p:blipFill>
        <p:spPr>
          <a:xfrm>
            <a:off x="16912" y="4788156"/>
            <a:ext cx="676824" cy="338425"/>
          </a:xfrm>
          <a:prstGeom prst="rect">
            <a:avLst/>
          </a:prstGeom>
          <a:noFill/>
          <a:ln>
            <a:noFill/>
          </a:ln>
        </p:spPr>
      </p:pic>
      <p:sp>
        <p:nvSpPr>
          <p:cNvPr id="140" name="Google Shape;140;p18"/>
          <p:cNvSpPr txBox="1"/>
          <p:nvPr/>
        </p:nvSpPr>
        <p:spPr>
          <a:xfrm>
            <a:off x="118350" y="1234000"/>
            <a:ext cx="4356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000"/>
              </a:spcAft>
              <a:buNone/>
            </a:pPr>
            <a:r>
              <a:t/>
            </a:r>
            <a:endParaRPr/>
          </a:p>
        </p:txBody>
      </p:sp>
      <p:cxnSp>
        <p:nvCxnSpPr>
          <p:cNvPr id="141" name="Google Shape;141;p18"/>
          <p:cNvCxnSpPr/>
          <p:nvPr/>
        </p:nvCxnSpPr>
        <p:spPr>
          <a:xfrm>
            <a:off x="0" y="4745900"/>
            <a:ext cx="9170400" cy="0"/>
          </a:xfrm>
          <a:prstGeom prst="straightConnector1">
            <a:avLst/>
          </a:prstGeom>
          <a:noFill/>
          <a:ln cap="flat" cmpd="sng" w="9525">
            <a:solidFill>
              <a:srgbClr val="DBDFE4"/>
            </a:solidFill>
            <a:prstDash val="solid"/>
            <a:round/>
            <a:headEnd len="med" w="med" type="none"/>
            <a:tailEnd len="med" w="med" type="none"/>
          </a:ln>
        </p:spPr>
      </p:cxnSp>
      <p:sp>
        <p:nvSpPr>
          <p:cNvPr id="142" name="Google Shape;142;p18"/>
          <p:cNvSpPr txBox="1"/>
          <p:nvPr>
            <p:ph idx="12" type="sldNum"/>
          </p:nvPr>
        </p:nvSpPr>
        <p:spPr>
          <a:xfrm>
            <a:off x="4310859" y="4745892"/>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400">
                <a:solidFill>
                  <a:srgbClr val="9CA3AF"/>
                </a:solidFill>
              </a:rPr>
              <a:t>‹#›</a:t>
            </a:fld>
            <a:endParaRPr b="1" sz="1400">
              <a:solidFill>
                <a:srgbClr val="9CA3AF"/>
              </a:solidFill>
            </a:endParaRPr>
          </a:p>
        </p:txBody>
      </p:sp>
      <p:sp>
        <p:nvSpPr>
          <p:cNvPr id="143" name="Google Shape;143;p18"/>
          <p:cNvSpPr/>
          <p:nvPr/>
        </p:nvSpPr>
        <p:spPr>
          <a:xfrm>
            <a:off x="56050" y="621985"/>
            <a:ext cx="3440700" cy="4094700"/>
          </a:xfrm>
          <a:prstGeom prst="rect">
            <a:avLst/>
          </a:prstGeom>
          <a:gradFill>
            <a:gsLst>
              <a:gs pos="0">
                <a:srgbClr val="FFFFFF">
                  <a:alpha val="25098"/>
                  <a:alpha val="10000"/>
                </a:srgbClr>
              </a:gs>
              <a:gs pos="100000">
                <a:srgbClr val="FFFFFF">
                  <a:alpha val="5098"/>
                  <a:alpha val="10000"/>
                </a:srgbClr>
              </a:gs>
            </a:gsLst>
            <a:lin ang="2700006" scaled="0"/>
          </a:gradFill>
          <a:ln cap="flat" cmpd="sng" w="9525">
            <a:solidFill>
              <a:srgbClr val="CCCCCC"/>
            </a:solidFill>
            <a:prstDash val="solid"/>
            <a:round/>
            <a:headEnd len="sm" w="sm" type="none"/>
            <a:tailEnd len="sm" w="sm" type="none"/>
          </a:ln>
          <a:effectLst>
            <a:outerShdw blurRad="300038" rotWithShape="0" algn="bl" dir="2700000" dist="47625">
              <a:srgbClr val="000000">
                <a:alpha val="4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5EB8FF"/>
                </a:solidFill>
                <a:latin typeface="Roboto"/>
                <a:ea typeface="Roboto"/>
                <a:cs typeface="Roboto"/>
                <a:sym typeface="Roboto"/>
              </a:rPr>
              <a:t>We have been doing this experimentally for over 6 years</a:t>
            </a:r>
            <a:endParaRPr sz="2000">
              <a:solidFill>
                <a:srgbClr val="5EB8FF"/>
              </a:solidFill>
              <a:latin typeface="Roboto"/>
              <a:ea typeface="Roboto"/>
              <a:cs typeface="Roboto"/>
              <a:sym typeface="Roboto"/>
            </a:endParaRPr>
          </a:p>
          <a:p>
            <a:pPr indent="-330200" lvl="0" marL="457200" rtl="0" algn="l">
              <a:spcBef>
                <a:spcPts val="1000"/>
              </a:spcBef>
              <a:spcAft>
                <a:spcPts val="0"/>
              </a:spcAft>
              <a:buClr>
                <a:srgbClr val="F5F5F5"/>
              </a:buClr>
              <a:buSzPts val="1600"/>
              <a:buFont typeface="Roboto"/>
              <a:buChar char="●"/>
            </a:pPr>
            <a:r>
              <a:rPr lang="en" sz="1600">
                <a:solidFill>
                  <a:srgbClr val="F5F5F5"/>
                </a:solidFill>
                <a:latin typeface="Roboto"/>
                <a:ea typeface="Roboto"/>
                <a:cs typeface="Roboto"/>
                <a:sym typeface="Roboto"/>
              </a:rPr>
              <a:t>Since 2019 in the HWT</a:t>
            </a:r>
            <a:endParaRPr sz="1600">
              <a:solidFill>
                <a:srgbClr val="F5F5F5"/>
              </a:solidFill>
              <a:latin typeface="Roboto"/>
              <a:ea typeface="Roboto"/>
              <a:cs typeface="Roboto"/>
              <a:sym typeface="Roboto"/>
            </a:endParaRPr>
          </a:p>
          <a:p>
            <a:pPr indent="0" lvl="0" marL="0" rtl="0" algn="l">
              <a:spcBef>
                <a:spcPts val="1000"/>
              </a:spcBef>
              <a:spcAft>
                <a:spcPts val="0"/>
              </a:spcAft>
              <a:buNone/>
            </a:pPr>
            <a:r>
              <a:t/>
            </a:r>
            <a:endParaRPr sz="300">
              <a:solidFill>
                <a:srgbClr val="F5F5F5"/>
              </a:solidFill>
              <a:latin typeface="Roboto"/>
              <a:ea typeface="Roboto"/>
              <a:cs typeface="Roboto"/>
              <a:sym typeface="Roboto"/>
            </a:endParaRPr>
          </a:p>
          <a:p>
            <a:pPr indent="-330200" lvl="0" marL="457200" rtl="0" algn="l">
              <a:spcBef>
                <a:spcPts val="1000"/>
              </a:spcBef>
              <a:spcAft>
                <a:spcPts val="0"/>
              </a:spcAft>
              <a:buClr>
                <a:srgbClr val="F5F5F5"/>
              </a:buClr>
              <a:buSzPts val="1600"/>
              <a:buFont typeface="Roboto"/>
              <a:buChar char="●"/>
            </a:pPr>
            <a:r>
              <a:rPr lang="en" sz="1600">
                <a:solidFill>
                  <a:srgbClr val="F5F5F5"/>
                </a:solidFill>
                <a:latin typeface="Roboto"/>
                <a:ea typeface="Roboto"/>
                <a:cs typeface="Roboto"/>
                <a:sym typeface="Roboto"/>
              </a:rPr>
              <a:t>SPC forecasters have been creating these conditional intensities internally since late 2021.</a:t>
            </a:r>
            <a:endParaRPr sz="1600">
              <a:solidFill>
                <a:srgbClr val="F5F5F5"/>
              </a:solidFill>
              <a:latin typeface="Roboto"/>
              <a:ea typeface="Roboto"/>
              <a:cs typeface="Roboto"/>
              <a:sym typeface="Roboto"/>
            </a:endParaRPr>
          </a:p>
          <a:p>
            <a:pPr indent="0" lvl="0" marL="0" rtl="0" algn="l">
              <a:spcBef>
                <a:spcPts val="1000"/>
              </a:spcBef>
              <a:spcAft>
                <a:spcPts val="0"/>
              </a:spcAft>
              <a:buNone/>
            </a:pPr>
            <a:r>
              <a:t/>
            </a:r>
            <a:endParaRPr sz="400">
              <a:solidFill>
                <a:srgbClr val="F5F5F5"/>
              </a:solidFill>
              <a:latin typeface="Roboto"/>
              <a:ea typeface="Roboto"/>
              <a:cs typeface="Roboto"/>
              <a:sym typeface="Roboto"/>
            </a:endParaRPr>
          </a:p>
          <a:p>
            <a:pPr indent="-330200" lvl="0" marL="457200" rtl="0" algn="l">
              <a:spcBef>
                <a:spcPts val="1000"/>
              </a:spcBef>
              <a:spcAft>
                <a:spcPts val="0"/>
              </a:spcAft>
              <a:buClr>
                <a:srgbClr val="F5F5F5"/>
              </a:buClr>
              <a:buSzPts val="1600"/>
              <a:buFont typeface="Roboto"/>
              <a:buChar char="●"/>
            </a:pPr>
            <a:r>
              <a:rPr lang="en" sz="1600">
                <a:solidFill>
                  <a:srgbClr val="F5F5F5"/>
                </a:solidFill>
                <a:latin typeface="Roboto"/>
                <a:ea typeface="Roboto"/>
                <a:cs typeface="Roboto"/>
                <a:sym typeface="Roboto"/>
              </a:rPr>
              <a:t>We have proven skill in the ability to </a:t>
            </a:r>
            <a:r>
              <a:rPr lang="en" sz="1600">
                <a:solidFill>
                  <a:srgbClr val="F5F5F5"/>
                </a:solidFill>
                <a:latin typeface="Roboto"/>
                <a:ea typeface="Roboto"/>
                <a:cs typeface="Roboto"/>
                <a:sym typeface="Roboto"/>
              </a:rPr>
              <a:t>discriminate the intensity levels</a:t>
            </a:r>
            <a:endParaRPr sz="1600">
              <a:solidFill>
                <a:srgbClr val="F5F5F5"/>
              </a:solidFill>
              <a:latin typeface="Roboto"/>
              <a:ea typeface="Roboto"/>
              <a:cs typeface="Roboto"/>
              <a:sym typeface="Roboto"/>
            </a:endParaRPr>
          </a:p>
          <a:p>
            <a:pPr indent="0" lvl="0" marL="0" rtl="0" algn="ctr">
              <a:spcBef>
                <a:spcPts val="1000"/>
              </a:spcBef>
              <a:spcAft>
                <a:spcPts val="0"/>
              </a:spcAft>
              <a:buNone/>
            </a:pPr>
            <a:r>
              <a:t/>
            </a:r>
            <a:endParaRPr sz="2000">
              <a:solidFill>
                <a:srgbClr val="F5F5F5"/>
              </a:solidFill>
              <a:latin typeface="Roboto"/>
              <a:ea typeface="Roboto"/>
              <a:cs typeface="Roboto"/>
              <a:sym typeface="Roboto"/>
            </a:endParaRPr>
          </a:p>
        </p:txBody>
      </p:sp>
      <p:sp>
        <p:nvSpPr>
          <p:cNvPr id="144" name="Google Shape;144;p18"/>
          <p:cNvSpPr txBox="1"/>
          <p:nvPr/>
        </p:nvSpPr>
        <p:spPr>
          <a:xfrm>
            <a:off x="10022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Storm Prediction Center</a:t>
            </a:r>
            <a:endParaRPr/>
          </a:p>
        </p:txBody>
      </p:sp>
      <p:sp>
        <p:nvSpPr>
          <p:cNvPr id="145" name="Google Shape;145;p18"/>
          <p:cNvSpPr txBox="1"/>
          <p:nvPr/>
        </p:nvSpPr>
        <p:spPr>
          <a:xfrm>
            <a:off x="51680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Norman, OK</a:t>
            </a:r>
            <a:endParaRPr/>
          </a:p>
        </p:txBody>
      </p:sp>
      <p:pic>
        <p:nvPicPr>
          <p:cNvPr id="146" name="Google Shape;146;p18" title="day1_cat_202503151630.png"/>
          <p:cNvPicPr preferRelativeResize="0"/>
          <p:nvPr/>
        </p:nvPicPr>
        <p:blipFill>
          <a:blip r:embed="rId7">
            <a:alphaModFix/>
          </a:blip>
          <a:stretch>
            <a:fillRect/>
          </a:stretch>
        </p:blipFill>
        <p:spPr>
          <a:xfrm>
            <a:off x="4168373" y="1016197"/>
            <a:ext cx="4916744" cy="3348226"/>
          </a:xfrm>
          <a:prstGeom prst="rect">
            <a:avLst/>
          </a:prstGeom>
          <a:noFill/>
          <a:ln cap="flat" cmpd="sng" w="19050">
            <a:solidFill>
              <a:schemeClr val="dk2"/>
            </a:solidFill>
            <a:prstDash val="solid"/>
            <a:round/>
            <a:headEnd len="sm" w="sm" type="none"/>
            <a:tailEnd len="sm" w="sm" type="none"/>
          </a:ln>
        </p:spPr>
      </p:pic>
      <p:pic>
        <p:nvPicPr>
          <p:cNvPr id="147" name="Google Shape;147;p18" title="day1_torn_202503151630.png"/>
          <p:cNvPicPr preferRelativeResize="0"/>
          <p:nvPr/>
        </p:nvPicPr>
        <p:blipFill>
          <a:blip r:embed="rId8">
            <a:alphaModFix/>
          </a:blip>
          <a:stretch>
            <a:fillRect/>
          </a:stretch>
        </p:blipFill>
        <p:spPr>
          <a:xfrm>
            <a:off x="3570049" y="616650"/>
            <a:ext cx="5515076" cy="3755668"/>
          </a:xfrm>
          <a:prstGeom prst="rect">
            <a:avLst/>
          </a:prstGeom>
          <a:noFill/>
          <a:ln>
            <a:noFill/>
          </a:ln>
        </p:spPr>
      </p:pic>
      <p:cxnSp>
        <p:nvCxnSpPr>
          <p:cNvPr id="148" name="Google Shape;148;p18"/>
          <p:cNvCxnSpPr/>
          <p:nvPr/>
        </p:nvCxnSpPr>
        <p:spPr>
          <a:xfrm flipH="1" rot="10800000">
            <a:off x="7009007" y="3367690"/>
            <a:ext cx="117300" cy="133500"/>
          </a:xfrm>
          <a:prstGeom prst="straightConnector1">
            <a:avLst/>
          </a:prstGeom>
          <a:noFill/>
          <a:ln cap="flat" cmpd="sng" w="42725">
            <a:solidFill>
              <a:srgbClr val="3AFFF4"/>
            </a:solidFill>
            <a:prstDash val="solid"/>
            <a:round/>
            <a:headEnd len="med" w="med" type="none"/>
            <a:tailEnd len="med" w="med" type="none"/>
          </a:ln>
        </p:spPr>
      </p:cxnSp>
      <p:cxnSp>
        <p:nvCxnSpPr>
          <p:cNvPr id="149" name="Google Shape;149;p18"/>
          <p:cNvCxnSpPr/>
          <p:nvPr/>
        </p:nvCxnSpPr>
        <p:spPr>
          <a:xfrm flipH="1" rot="10800000">
            <a:off x="7334885" y="3196682"/>
            <a:ext cx="63900" cy="80100"/>
          </a:xfrm>
          <a:prstGeom prst="straightConnector1">
            <a:avLst/>
          </a:prstGeom>
          <a:noFill/>
          <a:ln cap="flat" cmpd="sng" w="42725">
            <a:solidFill>
              <a:srgbClr val="00FF00"/>
            </a:solidFill>
            <a:prstDash val="solid"/>
            <a:round/>
            <a:headEnd len="med" w="med" type="none"/>
            <a:tailEnd len="med" w="med" type="none"/>
          </a:ln>
        </p:spPr>
      </p:cxnSp>
      <p:cxnSp>
        <p:nvCxnSpPr>
          <p:cNvPr id="150" name="Google Shape;150;p18"/>
          <p:cNvCxnSpPr/>
          <p:nvPr/>
        </p:nvCxnSpPr>
        <p:spPr>
          <a:xfrm flipH="1" rot="10800000">
            <a:off x="7457752" y="3153946"/>
            <a:ext cx="63900" cy="80100"/>
          </a:xfrm>
          <a:prstGeom prst="straightConnector1">
            <a:avLst/>
          </a:prstGeom>
          <a:noFill/>
          <a:ln cap="flat" cmpd="sng" w="42725">
            <a:solidFill>
              <a:srgbClr val="00FF00"/>
            </a:solidFill>
            <a:prstDash val="solid"/>
            <a:round/>
            <a:headEnd len="med" w="med" type="none"/>
            <a:tailEnd len="med" w="med" type="none"/>
          </a:ln>
        </p:spPr>
      </p:cxnSp>
      <p:cxnSp>
        <p:nvCxnSpPr>
          <p:cNvPr id="151" name="Google Shape;151;p18"/>
          <p:cNvCxnSpPr/>
          <p:nvPr/>
        </p:nvCxnSpPr>
        <p:spPr>
          <a:xfrm flipH="1" rot="10800000">
            <a:off x="7085963" y="3438538"/>
            <a:ext cx="57000" cy="71400"/>
          </a:xfrm>
          <a:prstGeom prst="straightConnector1">
            <a:avLst/>
          </a:prstGeom>
          <a:noFill/>
          <a:ln cap="flat" cmpd="sng" w="38100">
            <a:solidFill>
              <a:srgbClr val="00FF00"/>
            </a:solidFill>
            <a:prstDash val="solid"/>
            <a:round/>
            <a:headEnd len="med" w="med" type="none"/>
            <a:tailEnd len="med" w="med" type="none"/>
          </a:ln>
        </p:spPr>
      </p:cxnSp>
      <p:sp>
        <p:nvSpPr>
          <p:cNvPr id="152" name="Google Shape;152;p18"/>
          <p:cNvSpPr txBox="1"/>
          <p:nvPr/>
        </p:nvSpPr>
        <p:spPr>
          <a:xfrm>
            <a:off x="5569885" y="4343403"/>
            <a:ext cx="3000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b="1" lang="en" sz="1600">
                <a:solidFill>
                  <a:srgbClr val="00FF00"/>
                </a:solidFill>
                <a:latin typeface="Roboto"/>
                <a:ea typeface="Roboto"/>
                <a:cs typeface="Roboto"/>
                <a:sym typeface="Roboto"/>
              </a:rPr>
              <a:t>EF3</a:t>
            </a:r>
            <a:r>
              <a:rPr b="1" lang="en" sz="1600">
                <a:solidFill>
                  <a:srgbClr val="3AFFF4"/>
                </a:solidFill>
                <a:latin typeface="Roboto"/>
                <a:ea typeface="Roboto"/>
                <a:cs typeface="Roboto"/>
                <a:sym typeface="Roboto"/>
              </a:rPr>
              <a:t>        EF4</a:t>
            </a:r>
            <a:endParaRPr b="1">
              <a:solidFill>
                <a:srgbClr val="3AFFF4"/>
              </a:solidFill>
            </a:endParaRPr>
          </a:p>
        </p:txBody>
      </p:sp>
      <p:sp>
        <p:nvSpPr>
          <p:cNvPr id="153" name="Google Shape;153;p18"/>
          <p:cNvSpPr txBox="1"/>
          <p:nvPr/>
        </p:nvSpPr>
        <p:spPr>
          <a:xfrm>
            <a:off x="3570050" y="621975"/>
            <a:ext cx="5515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rgbClr val="FFFFFF"/>
                </a:solidFill>
              </a:rPr>
              <a:t>15 March 2025</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157" name="Shape 157"/>
        <p:cNvGrpSpPr/>
        <p:nvPr/>
      </p:nvGrpSpPr>
      <p:grpSpPr>
        <a:xfrm>
          <a:off x="0" y="0"/>
          <a:ext cx="0" cy="0"/>
          <a:chOff x="0" y="0"/>
          <a:chExt cx="0" cy="0"/>
        </a:xfrm>
      </p:grpSpPr>
      <p:pic>
        <p:nvPicPr>
          <p:cNvPr id="158" name="Google Shape;158;p19" title="US-StormPredictionCenter-Logo.svg (2).png"/>
          <p:cNvPicPr preferRelativeResize="0"/>
          <p:nvPr/>
        </p:nvPicPr>
        <p:blipFill>
          <a:blip r:embed="rId3">
            <a:alphaModFix amt="15000"/>
          </a:blip>
          <a:stretch>
            <a:fillRect/>
          </a:stretch>
        </p:blipFill>
        <p:spPr>
          <a:xfrm>
            <a:off x="0" y="396240"/>
            <a:ext cx="9144000" cy="4351020"/>
          </a:xfrm>
          <a:prstGeom prst="rect">
            <a:avLst/>
          </a:prstGeom>
          <a:noFill/>
          <a:ln>
            <a:noFill/>
          </a:ln>
        </p:spPr>
      </p:pic>
      <p:sp>
        <p:nvSpPr>
          <p:cNvPr id="159" name="Google Shape;159;p19"/>
          <p:cNvSpPr txBox="1"/>
          <p:nvPr>
            <p:ph type="ctrTitle"/>
          </p:nvPr>
        </p:nvSpPr>
        <p:spPr>
          <a:xfrm>
            <a:off x="-75" y="0"/>
            <a:ext cx="9144000" cy="10320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21874"/>
              <a:buNone/>
            </a:pPr>
            <a:r>
              <a:rPr lang="en" sz="4266">
                <a:solidFill>
                  <a:srgbClr val="F5F5F5"/>
                </a:solidFill>
                <a:latin typeface="Roboto"/>
                <a:ea typeface="Roboto"/>
                <a:cs typeface="Roboto"/>
                <a:sym typeface="Roboto"/>
              </a:rPr>
              <a:t>Why the Change?</a:t>
            </a:r>
            <a:endParaRPr sz="4266">
              <a:solidFill>
                <a:srgbClr val="F5F5F5"/>
              </a:solidFill>
              <a:latin typeface="Roboto"/>
              <a:ea typeface="Roboto"/>
              <a:cs typeface="Roboto"/>
              <a:sym typeface="Roboto"/>
            </a:endParaRPr>
          </a:p>
          <a:p>
            <a:pPr indent="0" lvl="0" marL="0" rtl="0" algn="l">
              <a:spcBef>
                <a:spcPts val="0"/>
              </a:spcBef>
              <a:spcAft>
                <a:spcPts val="0"/>
              </a:spcAft>
              <a:buClr>
                <a:schemeClr val="dk1"/>
              </a:buClr>
              <a:buSzPct val="195815"/>
              <a:buFont typeface="Arial"/>
              <a:buNone/>
            </a:pPr>
            <a:r>
              <a:rPr lang="en" sz="2655">
                <a:solidFill>
                  <a:srgbClr val="9CA3AF"/>
                </a:solidFill>
                <a:latin typeface="Roboto"/>
                <a:ea typeface="Roboto"/>
                <a:cs typeface="Roboto"/>
                <a:sym typeface="Roboto"/>
              </a:rPr>
              <a:t>Intensity</a:t>
            </a:r>
            <a:endParaRPr sz="2655">
              <a:solidFill>
                <a:srgbClr val="20B2AA"/>
              </a:solidFill>
            </a:endParaRPr>
          </a:p>
        </p:txBody>
      </p:sp>
      <p:pic>
        <p:nvPicPr>
          <p:cNvPr id="160" name="Google Shape;160;p19"/>
          <p:cNvPicPr preferRelativeResize="0"/>
          <p:nvPr/>
        </p:nvPicPr>
        <p:blipFill rotWithShape="1">
          <a:blip r:embed="rId4">
            <a:alphaModFix/>
          </a:blip>
          <a:srcRect b="14408" l="8517" r="0" t="17817"/>
          <a:stretch/>
        </p:blipFill>
        <p:spPr>
          <a:xfrm>
            <a:off x="8391769" y="4788155"/>
            <a:ext cx="735237" cy="338425"/>
          </a:xfrm>
          <a:prstGeom prst="rect">
            <a:avLst/>
          </a:prstGeom>
          <a:noFill/>
          <a:ln>
            <a:noFill/>
          </a:ln>
        </p:spPr>
      </p:pic>
      <p:pic>
        <p:nvPicPr>
          <p:cNvPr id="161" name="Google Shape;161;p19" title="NOAANWSLogos.png"/>
          <p:cNvPicPr preferRelativeResize="0"/>
          <p:nvPr/>
        </p:nvPicPr>
        <p:blipFill>
          <a:blip r:embed="rId5">
            <a:alphaModFix/>
          </a:blip>
          <a:stretch>
            <a:fillRect/>
          </a:stretch>
        </p:blipFill>
        <p:spPr>
          <a:xfrm>
            <a:off x="16912" y="4788156"/>
            <a:ext cx="676824" cy="338425"/>
          </a:xfrm>
          <a:prstGeom prst="rect">
            <a:avLst/>
          </a:prstGeom>
          <a:noFill/>
          <a:ln>
            <a:noFill/>
          </a:ln>
        </p:spPr>
      </p:pic>
      <p:sp>
        <p:nvSpPr>
          <p:cNvPr id="162" name="Google Shape;162;p19"/>
          <p:cNvSpPr txBox="1"/>
          <p:nvPr/>
        </p:nvSpPr>
        <p:spPr>
          <a:xfrm>
            <a:off x="118350" y="1234000"/>
            <a:ext cx="4356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000"/>
              </a:spcAft>
              <a:buNone/>
            </a:pPr>
            <a:r>
              <a:t/>
            </a:r>
            <a:endParaRPr/>
          </a:p>
        </p:txBody>
      </p:sp>
      <p:sp>
        <p:nvSpPr>
          <p:cNvPr id="163" name="Google Shape;163;p19"/>
          <p:cNvSpPr/>
          <p:nvPr/>
        </p:nvSpPr>
        <p:spPr>
          <a:xfrm>
            <a:off x="262175" y="1412800"/>
            <a:ext cx="3231600" cy="2690100"/>
          </a:xfrm>
          <a:prstGeom prst="rect">
            <a:avLst/>
          </a:prstGeom>
          <a:gradFill>
            <a:gsLst>
              <a:gs pos="0">
                <a:srgbClr val="FFFFFF">
                  <a:alpha val="25098"/>
                  <a:alpha val="10000"/>
                </a:srgbClr>
              </a:gs>
              <a:gs pos="100000">
                <a:srgbClr val="FFFFFF">
                  <a:alpha val="5098"/>
                  <a:alpha val="10000"/>
                </a:srgbClr>
              </a:gs>
            </a:gsLst>
            <a:lin ang="2700006" scaled="0"/>
          </a:gradFill>
          <a:ln cap="flat" cmpd="sng" w="9525">
            <a:solidFill>
              <a:srgbClr val="CCCCCC"/>
            </a:solidFill>
            <a:prstDash val="solid"/>
            <a:round/>
            <a:headEnd len="sm" w="sm" type="none"/>
            <a:tailEnd len="sm" w="sm" type="none"/>
          </a:ln>
          <a:effectLst>
            <a:outerShdw blurRad="300038" rotWithShape="0" algn="bl" dir="2700000" dist="47625">
              <a:srgbClr val="000000">
                <a:alpha val="4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5EB8FF"/>
                </a:solidFill>
                <a:latin typeface="Roboto"/>
                <a:ea typeface="Roboto"/>
                <a:cs typeface="Roboto"/>
                <a:sym typeface="Roboto"/>
              </a:rPr>
              <a:t>Current “Significant” Definition</a:t>
            </a:r>
            <a:endParaRPr sz="1600">
              <a:solidFill>
                <a:srgbClr val="F5F5F5"/>
              </a:solidFill>
              <a:latin typeface="Roboto"/>
              <a:ea typeface="Roboto"/>
              <a:cs typeface="Roboto"/>
              <a:sym typeface="Roboto"/>
            </a:endParaRPr>
          </a:p>
          <a:p>
            <a:pPr indent="0" lvl="0" marL="0" rtl="0" algn="l">
              <a:spcBef>
                <a:spcPts val="1000"/>
              </a:spcBef>
              <a:spcAft>
                <a:spcPts val="0"/>
              </a:spcAft>
              <a:buNone/>
            </a:pPr>
            <a:r>
              <a:rPr lang="en" sz="1600">
                <a:solidFill>
                  <a:srgbClr val="F5F5F5"/>
                </a:solidFill>
                <a:latin typeface="Roboto"/>
                <a:ea typeface="Roboto"/>
                <a:cs typeface="Roboto"/>
                <a:sym typeface="Roboto"/>
              </a:rPr>
              <a:t> 		Tornado: EF2+</a:t>
            </a:r>
            <a:endParaRPr sz="1600">
              <a:solidFill>
                <a:srgbClr val="F5F5F5"/>
              </a:solidFill>
              <a:latin typeface="Roboto"/>
              <a:ea typeface="Roboto"/>
              <a:cs typeface="Roboto"/>
              <a:sym typeface="Roboto"/>
            </a:endParaRPr>
          </a:p>
          <a:p>
            <a:pPr indent="457200" lvl="0" marL="457200" rtl="0" algn="l">
              <a:spcBef>
                <a:spcPts val="1000"/>
              </a:spcBef>
              <a:spcAft>
                <a:spcPts val="0"/>
              </a:spcAft>
              <a:buNone/>
            </a:pPr>
            <a:r>
              <a:rPr lang="en" sz="1600">
                <a:solidFill>
                  <a:srgbClr val="F5F5F5"/>
                </a:solidFill>
                <a:latin typeface="Roboto"/>
                <a:ea typeface="Roboto"/>
                <a:cs typeface="Roboto"/>
                <a:sym typeface="Roboto"/>
              </a:rPr>
              <a:t>Wind: 65+ kts</a:t>
            </a:r>
            <a:endParaRPr sz="1600">
              <a:solidFill>
                <a:srgbClr val="F5F5F5"/>
              </a:solidFill>
              <a:latin typeface="Roboto"/>
              <a:ea typeface="Roboto"/>
              <a:cs typeface="Roboto"/>
              <a:sym typeface="Roboto"/>
            </a:endParaRPr>
          </a:p>
          <a:p>
            <a:pPr indent="457200" lvl="0" marL="457200" rtl="0" algn="l">
              <a:spcBef>
                <a:spcPts val="1000"/>
              </a:spcBef>
              <a:spcAft>
                <a:spcPts val="0"/>
              </a:spcAft>
              <a:buNone/>
            </a:pPr>
            <a:r>
              <a:rPr lang="en" sz="1600">
                <a:solidFill>
                  <a:srgbClr val="F5F5F5"/>
                </a:solidFill>
                <a:latin typeface="Roboto"/>
                <a:ea typeface="Roboto"/>
                <a:cs typeface="Roboto"/>
                <a:sym typeface="Roboto"/>
              </a:rPr>
              <a:t>Hail: 2"+</a:t>
            </a:r>
            <a:endParaRPr sz="1600">
              <a:solidFill>
                <a:srgbClr val="F5F5F5"/>
              </a:solidFill>
              <a:latin typeface="Roboto"/>
              <a:ea typeface="Roboto"/>
              <a:cs typeface="Roboto"/>
              <a:sym typeface="Roboto"/>
            </a:endParaRPr>
          </a:p>
          <a:p>
            <a:pPr indent="0" lvl="0" marL="0" rtl="0" algn="l">
              <a:spcBef>
                <a:spcPts val="1000"/>
              </a:spcBef>
              <a:spcAft>
                <a:spcPts val="0"/>
              </a:spcAft>
              <a:buNone/>
            </a:pPr>
            <a:r>
              <a:t/>
            </a:r>
            <a:endParaRPr sz="1600">
              <a:solidFill>
                <a:srgbClr val="F5F5F5"/>
              </a:solidFill>
              <a:latin typeface="Roboto"/>
              <a:ea typeface="Roboto"/>
              <a:cs typeface="Roboto"/>
              <a:sym typeface="Roboto"/>
            </a:endParaRPr>
          </a:p>
          <a:p>
            <a:pPr indent="0" lvl="0" marL="0" rtl="0" algn="l">
              <a:spcBef>
                <a:spcPts val="1000"/>
              </a:spcBef>
              <a:spcAft>
                <a:spcPts val="0"/>
              </a:spcAft>
              <a:buNone/>
            </a:pPr>
            <a:r>
              <a:t/>
            </a:r>
            <a:endParaRPr sz="1600">
              <a:solidFill>
                <a:srgbClr val="F5F5F5"/>
              </a:solidFill>
              <a:latin typeface="Roboto"/>
              <a:ea typeface="Roboto"/>
              <a:cs typeface="Roboto"/>
              <a:sym typeface="Roboto"/>
            </a:endParaRPr>
          </a:p>
          <a:p>
            <a:pPr indent="0" lvl="0" marL="0" rtl="0" algn="l">
              <a:spcBef>
                <a:spcPts val="1000"/>
              </a:spcBef>
              <a:spcAft>
                <a:spcPts val="0"/>
              </a:spcAft>
              <a:buNone/>
            </a:pPr>
            <a:r>
              <a:rPr lang="en" sz="1600">
                <a:solidFill>
                  <a:srgbClr val="F5F5F5"/>
                </a:solidFill>
                <a:latin typeface="Roboto"/>
                <a:ea typeface="Roboto"/>
                <a:cs typeface="Roboto"/>
                <a:sym typeface="Roboto"/>
              </a:rPr>
              <a:t>Intensity requires 10% coverage</a:t>
            </a:r>
            <a:endParaRPr sz="1600">
              <a:solidFill>
                <a:srgbClr val="F5F5F5"/>
              </a:solidFill>
              <a:latin typeface="Roboto"/>
              <a:ea typeface="Roboto"/>
              <a:cs typeface="Roboto"/>
              <a:sym typeface="Roboto"/>
            </a:endParaRPr>
          </a:p>
          <a:p>
            <a:pPr indent="0" lvl="0" marL="0" rtl="0" algn="ctr">
              <a:spcBef>
                <a:spcPts val="1000"/>
              </a:spcBef>
              <a:spcAft>
                <a:spcPts val="1000"/>
              </a:spcAft>
              <a:buClr>
                <a:schemeClr val="dk1"/>
              </a:buClr>
              <a:buSzPts val="1100"/>
              <a:buFont typeface="Arial"/>
              <a:buNone/>
            </a:pPr>
            <a:r>
              <a:t/>
            </a:r>
            <a:endParaRPr sz="2000">
              <a:solidFill>
                <a:srgbClr val="F5F5F5"/>
              </a:solidFill>
              <a:latin typeface="Roboto"/>
              <a:ea typeface="Roboto"/>
              <a:cs typeface="Roboto"/>
              <a:sym typeface="Roboto"/>
            </a:endParaRPr>
          </a:p>
        </p:txBody>
      </p:sp>
      <p:sp>
        <p:nvSpPr>
          <p:cNvPr id="164" name="Google Shape;164;p19"/>
          <p:cNvSpPr/>
          <p:nvPr/>
        </p:nvSpPr>
        <p:spPr>
          <a:xfrm>
            <a:off x="3832250" y="926375"/>
            <a:ext cx="5245200" cy="3261300"/>
          </a:xfrm>
          <a:prstGeom prst="rect">
            <a:avLst/>
          </a:prstGeom>
          <a:gradFill>
            <a:gsLst>
              <a:gs pos="0">
                <a:srgbClr val="FFFFFF">
                  <a:alpha val="25098"/>
                  <a:alpha val="10000"/>
                </a:srgbClr>
              </a:gs>
              <a:gs pos="100000">
                <a:srgbClr val="FFFFFF">
                  <a:alpha val="5098"/>
                  <a:alpha val="10000"/>
                </a:srgbClr>
              </a:gs>
            </a:gsLst>
            <a:lin ang="2700006" scaled="0"/>
          </a:gradFill>
          <a:ln cap="flat" cmpd="sng" w="9525">
            <a:solidFill>
              <a:srgbClr val="CCCCCC"/>
            </a:solidFill>
            <a:prstDash val="solid"/>
            <a:round/>
            <a:headEnd len="sm" w="sm" type="none"/>
            <a:tailEnd len="sm" w="sm" type="none"/>
          </a:ln>
          <a:effectLst>
            <a:outerShdw blurRad="300038" rotWithShape="0" algn="bl" dir="2700000" dist="47625">
              <a:srgbClr val="000000">
                <a:alpha val="4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5EB8FF"/>
                </a:solidFill>
                <a:latin typeface="Roboto"/>
                <a:ea typeface="Roboto"/>
                <a:cs typeface="Roboto"/>
                <a:sym typeface="Roboto"/>
              </a:rPr>
              <a:t>Why this creates confusion</a:t>
            </a:r>
            <a:endParaRPr sz="2000">
              <a:solidFill>
                <a:srgbClr val="3AFFF4"/>
              </a:solidFill>
              <a:latin typeface="Roboto"/>
              <a:ea typeface="Roboto"/>
              <a:cs typeface="Roboto"/>
              <a:sym typeface="Roboto"/>
            </a:endParaRPr>
          </a:p>
          <a:p>
            <a:pPr indent="0" lvl="0" marL="0" rtl="0" algn="l">
              <a:spcBef>
                <a:spcPts val="1000"/>
              </a:spcBef>
              <a:spcAft>
                <a:spcPts val="0"/>
              </a:spcAft>
              <a:buNone/>
            </a:pPr>
            <a:r>
              <a:rPr lang="en" sz="1600">
                <a:solidFill>
                  <a:srgbClr val="3AFFF4"/>
                </a:solidFill>
                <a:latin typeface="Roboto"/>
                <a:ea typeface="Roboto"/>
                <a:cs typeface="Roboto"/>
                <a:sym typeface="Roboto"/>
              </a:rPr>
              <a:t>The “Binary” Problem</a:t>
            </a:r>
            <a:endParaRPr sz="1600">
              <a:solidFill>
                <a:srgbClr val="3AFFF4"/>
              </a:solidFill>
              <a:latin typeface="Roboto"/>
              <a:ea typeface="Roboto"/>
              <a:cs typeface="Roboto"/>
              <a:sym typeface="Roboto"/>
            </a:endParaRPr>
          </a:p>
          <a:p>
            <a:pPr indent="0" lvl="0" marL="0" rtl="0" algn="l">
              <a:spcBef>
                <a:spcPts val="1000"/>
              </a:spcBef>
              <a:spcAft>
                <a:spcPts val="0"/>
              </a:spcAft>
              <a:buNone/>
            </a:pPr>
            <a:r>
              <a:rPr lang="en">
                <a:solidFill>
                  <a:srgbClr val="F5F5F5"/>
                </a:solidFill>
                <a:latin typeface="Roboto"/>
                <a:ea typeface="Roboto"/>
                <a:cs typeface="Roboto"/>
                <a:sym typeface="Roboto"/>
              </a:rPr>
              <a:t>Current “SIG” treats EF2 and EF5 tornadoes the same.</a:t>
            </a:r>
            <a:endParaRPr>
              <a:solidFill>
                <a:srgbClr val="F5F5F5"/>
              </a:solidFill>
              <a:latin typeface="Roboto"/>
              <a:ea typeface="Roboto"/>
              <a:cs typeface="Roboto"/>
              <a:sym typeface="Roboto"/>
            </a:endParaRPr>
          </a:p>
          <a:p>
            <a:pPr indent="0" lvl="0" marL="0" rtl="0" algn="l">
              <a:spcBef>
                <a:spcPts val="1000"/>
              </a:spcBef>
              <a:spcAft>
                <a:spcPts val="0"/>
              </a:spcAft>
              <a:buNone/>
            </a:pPr>
            <a:r>
              <a:rPr i="1" lang="en">
                <a:solidFill>
                  <a:srgbClr val="F5F5F5"/>
                </a:solidFill>
                <a:latin typeface="Roboto"/>
                <a:ea typeface="Roboto"/>
                <a:cs typeface="Roboto"/>
                <a:sym typeface="Roboto"/>
              </a:rPr>
              <a:t>Result: No</a:t>
            </a:r>
            <a:r>
              <a:rPr lang="en">
                <a:solidFill>
                  <a:srgbClr val="F5F5F5"/>
                </a:solidFill>
                <a:latin typeface="Roboto"/>
                <a:ea typeface="Roboto"/>
                <a:cs typeface="Roboto"/>
                <a:sym typeface="Roboto"/>
              </a:rPr>
              <a:t> detail provided about higher-end events.</a:t>
            </a:r>
            <a:endParaRPr>
              <a:solidFill>
                <a:srgbClr val="F5F5F5"/>
              </a:solidFill>
              <a:latin typeface="Roboto"/>
              <a:ea typeface="Roboto"/>
              <a:cs typeface="Roboto"/>
              <a:sym typeface="Roboto"/>
            </a:endParaRPr>
          </a:p>
          <a:p>
            <a:pPr indent="0" lvl="0" marL="0" rtl="0" algn="l">
              <a:spcBef>
                <a:spcPts val="1000"/>
              </a:spcBef>
              <a:spcAft>
                <a:spcPts val="0"/>
              </a:spcAft>
              <a:buNone/>
            </a:pPr>
            <a:r>
              <a:t/>
            </a:r>
            <a:endParaRPr sz="700">
              <a:solidFill>
                <a:srgbClr val="F5F5F5"/>
              </a:solidFill>
              <a:latin typeface="Roboto"/>
              <a:ea typeface="Roboto"/>
              <a:cs typeface="Roboto"/>
              <a:sym typeface="Roboto"/>
            </a:endParaRPr>
          </a:p>
          <a:p>
            <a:pPr indent="0" lvl="0" marL="0" rtl="0" algn="l">
              <a:spcBef>
                <a:spcPts val="1000"/>
              </a:spcBef>
              <a:spcAft>
                <a:spcPts val="0"/>
              </a:spcAft>
              <a:buNone/>
            </a:pPr>
            <a:r>
              <a:t/>
            </a:r>
            <a:endParaRPr sz="100">
              <a:solidFill>
                <a:srgbClr val="F5F5F5"/>
              </a:solidFill>
              <a:latin typeface="Roboto"/>
              <a:ea typeface="Roboto"/>
              <a:cs typeface="Roboto"/>
              <a:sym typeface="Roboto"/>
            </a:endParaRPr>
          </a:p>
          <a:p>
            <a:pPr indent="0" lvl="0" marL="0" rtl="0" algn="l">
              <a:spcBef>
                <a:spcPts val="0"/>
              </a:spcBef>
              <a:spcAft>
                <a:spcPts val="0"/>
              </a:spcAft>
              <a:buNone/>
            </a:pPr>
            <a:r>
              <a:rPr lang="en" sz="1600">
                <a:solidFill>
                  <a:srgbClr val="3AFFF4"/>
                </a:solidFill>
                <a:latin typeface="Roboto"/>
                <a:ea typeface="Roboto"/>
                <a:cs typeface="Roboto"/>
                <a:sym typeface="Roboto"/>
              </a:rPr>
              <a:t>The “Coverage” Problem</a:t>
            </a:r>
            <a:endParaRPr sz="1600">
              <a:solidFill>
                <a:srgbClr val="3AFFF4"/>
              </a:solidFill>
              <a:latin typeface="Roboto"/>
              <a:ea typeface="Roboto"/>
              <a:cs typeface="Roboto"/>
              <a:sym typeface="Roboto"/>
            </a:endParaRPr>
          </a:p>
          <a:p>
            <a:pPr indent="0" lvl="0" marL="0" rtl="0" algn="l">
              <a:spcBef>
                <a:spcPts val="1000"/>
              </a:spcBef>
              <a:spcAft>
                <a:spcPts val="0"/>
              </a:spcAft>
              <a:buNone/>
            </a:pPr>
            <a:r>
              <a:rPr lang="en">
                <a:solidFill>
                  <a:schemeClr val="lt2"/>
                </a:solidFill>
                <a:latin typeface="Roboto"/>
                <a:ea typeface="Roboto"/>
                <a:cs typeface="Roboto"/>
                <a:sym typeface="Roboto"/>
              </a:rPr>
              <a:t>10% “SIG” tornado areas with an ENH categorical outlook  incorrectly implies all tornadoes will be EF2+. </a:t>
            </a:r>
            <a:endParaRPr>
              <a:solidFill>
                <a:schemeClr val="lt2"/>
              </a:solidFill>
              <a:latin typeface="Roboto"/>
              <a:ea typeface="Roboto"/>
              <a:cs typeface="Roboto"/>
              <a:sym typeface="Roboto"/>
            </a:endParaRPr>
          </a:p>
          <a:p>
            <a:pPr indent="0" lvl="0" marL="0" rtl="0" algn="l">
              <a:spcBef>
                <a:spcPts val="1000"/>
              </a:spcBef>
              <a:spcAft>
                <a:spcPts val="1000"/>
              </a:spcAft>
              <a:buNone/>
            </a:pPr>
            <a:r>
              <a:rPr lang="en">
                <a:solidFill>
                  <a:schemeClr val="lt2"/>
                </a:solidFill>
                <a:latin typeface="Roboto"/>
                <a:ea typeface="Roboto"/>
                <a:cs typeface="Roboto"/>
                <a:sym typeface="Roboto"/>
              </a:rPr>
              <a:t>Mathematically blocked from sharing intensity information when coverage is &lt;10%.</a:t>
            </a:r>
            <a:endParaRPr sz="2000">
              <a:solidFill>
                <a:srgbClr val="F5F5F5"/>
              </a:solidFill>
              <a:latin typeface="Roboto"/>
              <a:ea typeface="Roboto"/>
              <a:cs typeface="Roboto"/>
              <a:sym typeface="Roboto"/>
            </a:endParaRPr>
          </a:p>
        </p:txBody>
      </p:sp>
      <p:cxnSp>
        <p:nvCxnSpPr>
          <p:cNvPr id="165" name="Google Shape;165;p19"/>
          <p:cNvCxnSpPr/>
          <p:nvPr/>
        </p:nvCxnSpPr>
        <p:spPr>
          <a:xfrm>
            <a:off x="0" y="4745900"/>
            <a:ext cx="9170400" cy="0"/>
          </a:xfrm>
          <a:prstGeom prst="straightConnector1">
            <a:avLst/>
          </a:prstGeom>
          <a:noFill/>
          <a:ln cap="flat" cmpd="sng" w="9525">
            <a:solidFill>
              <a:srgbClr val="DBDFE4"/>
            </a:solidFill>
            <a:prstDash val="solid"/>
            <a:round/>
            <a:headEnd len="med" w="med" type="none"/>
            <a:tailEnd len="med" w="med" type="none"/>
          </a:ln>
        </p:spPr>
      </p:cxnSp>
      <p:sp>
        <p:nvSpPr>
          <p:cNvPr id="166" name="Google Shape;166;p19"/>
          <p:cNvSpPr txBox="1"/>
          <p:nvPr>
            <p:ph idx="12" type="sldNum"/>
          </p:nvPr>
        </p:nvSpPr>
        <p:spPr>
          <a:xfrm>
            <a:off x="4310859" y="4745892"/>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400">
                <a:solidFill>
                  <a:srgbClr val="9CA3AF"/>
                </a:solidFill>
              </a:rPr>
              <a:t>‹#›</a:t>
            </a:fld>
            <a:endParaRPr b="1" sz="1400">
              <a:solidFill>
                <a:srgbClr val="9CA3AF"/>
              </a:solidFill>
            </a:endParaRPr>
          </a:p>
        </p:txBody>
      </p:sp>
      <p:sp>
        <p:nvSpPr>
          <p:cNvPr id="167" name="Google Shape;167;p19"/>
          <p:cNvSpPr txBox="1"/>
          <p:nvPr/>
        </p:nvSpPr>
        <p:spPr>
          <a:xfrm>
            <a:off x="10022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Storm Prediction Center</a:t>
            </a:r>
            <a:endParaRPr/>
          </a:p>
        </p:txBody>
      </p:sp>
      <p:sp>
        <p:nvSpPr>
          <p:cNvPr id="168" name="Google Shape;168;p19"/>
          <p:cNvSpPr txBox="1"/>
          <p:nvPr/>
        </p:nvSpPr>
        <p:spPr>
          <a:xfrm>
            <a:off x="51680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Norman, OK</a:t>
            </a:r>
            <a:endParaRPr/>
          </a:p>
        </p:txBody>
      </p:sp>
      <p:pic>
        <p:nvPicPr>
          <p:cNvPr descr="Z:\a\SevereWx\tor.png" id="169" name="Google Shape;169;p19"/>
          <p:cNvPicPr preferRelativeResize="0"/>
          <p:nvPr/>
        </p:nvPicPr>
        <p:blipFill rotWithShape="1">
          <a:blip r:embed="rId6">
            <a:alphaModFix/>
          </a:blip>
          <a:srcRect b="0" l="0" r="0" t="0"/>
          <a:stretch/>
        </p:blipFill>
        <p:spPr>
          <a:xfrm>
            <a:off x="783500" y="2158788"/>
            <a:ext cx="338400" cy="338400"/>
          </a:xfrm>
          <a:prstGeom prst="ellipse">
            <a:avLst/>
          </a:prstGeom>
          <a:noFill/>
          <a:ln cap="flat" cmpd="sng" w="15875">
            <a:solidFill>
              <a:srgbClr val="000000"/>
            </a:solidFill>
            <a:prstDash val="solid"/>
            <a:round/>
            <a:headEnd len="sm" w="sm" type="none"/>
            <a:tailEnd len="sm" w="sm" type="none"/>
          </a:ln>
        </p:spPr>
      </p:pic>
      <p:pic>
        <p:nvPicPr>
          <p:cNvPr id="170" name="Google Shape;170;p19"/>
          <p:cNvPicPr preferRelativeResize="0"/>
          <p:nvPr/>
        </p:nvPicPr>
        <p:blipFill rotWithShape="1">
          <a:blip r:embed="rId7">
            <a:alphaModFix/>
          </a:blip>
          <a:srcRect b="0" l="0" r="0" t="0"/>
          <a:stretch/>
        </p:blipFill>
        <p:spPr>
          <a:xfrm>
            <a:off x="783500" y="2560886"/>
            <a:ext cx="338400" cy="338400"/>
          </a:xfrm>
          <a:prstGeom prst="ellipse">
            <a:avLst/>
          </a:prstGeom>
          <a:noFill/>
          <a:ln cap="flat" cmpd="sng" w="15875">
            <a:solidFill>
              <a:srgbClr val="000000"/>
            </a:solidFill>
            <a:prstDash val="solid"/>
            <a:round/>
            <a:headEnd len="sm" w="sm" type="none"/>
            <a:tailEnd len="sm" w="sm" type="none"/>
          </a:ln>
        </p:spPr>
      </p:pic>
      <p:pic>
        <p:nvPicPr>
          <p:cNvPr id="171" name="Google Shape;171;p19"/>
          <p:cNvPicPr preferRelativeResize="0"/>
          <p:nvPr/>
        </p:nvPicPr>
        <p:blipFill rotWithShape="1">
          <a:blip r:embed="rId8">
            <a:alphaModFix/>
          </a:blip>
          <a:srcRect b="0" l="0" r="0" t="0"/>
          <a:stretch/>
        </p:blipFill>
        <p:spPr>
          <a:xfrm>
            <a:off x="783504" y="2975644"/>
            <a:ext cx="338400" cy="338400"/>
          </a:xfrm>
          <a:prstGeom prst="ellipse">
            <a:avLst/>
          </a:prstGeom>
          <a:noFill/>
          <a:ln cap="flat" cmpd="sng" w="15875">
            <a:solidFill>
              <a:srgbClr val="000000"/>
            </a:solidFill>
            <a:prstDash val="solid"/>
            <a:miter lim="800000"/>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175" name="Shape 175"/>
        <p:cNvGrpSpPr/>
        <p:nvPr/>
      </p:nvGrpSpPr>
      <p:grpSpPr>
        <a:xfrm>
          <a:off x="0" y="0"/>
          <a:ext cx="0" cy="0"/>
          <a:chOff x="0" y="0"/>
          <a:chExt cx="0" cy="0"/>
        </a:xfrm>
      </p:grpSpPr>
      <p:pic>
        <p:nvPicPr>
          <p:cNvPr id="176" name="Google Shape;176;p20" title="US-StormPredictionCenter-Logo.svg (2).png"/>
          <p:cNvPicPr preferRelativeResize="0"/>
          <p:nvPr/>
        </p:nvPicPr>
        <p:blipFill>
          <a:blip r:embed="rId3">
            <a:alphaModFix amt="15000"/>
          </a:blip>
          <a:stretch>
            <a:fillRect/>
          </a:stretch>
        </p:blipFill>
        <p:spPr>
          <a:xfrm>
            <a:off x="0" y="396240"/>
            <a:ext cx="9144000" cy="4351020"/>
          </a:xfrm>
          <a:prstGeom prst="rect">
            <a:avLst/>
          </a:prstGeom>
          <a:noFill/>
          <a:ln>
            <a:noFill/>
          </a:ln>
        </p:spPr>
      </p:pic>
      <p:sp>
        <p:nvSpPr>
          <p:cNvPr id="177" name="Google Shape;177;p20"/>
          <p:cNvSpPr txBox="1"/>
          <p:nvPr>
            <p:ph type="ctrTitle"/>
          </p:nvPr>
        </p:nvSpPr>
        <p:spPr>
          <a:xfrm>
            <a:off x="-75" y="0"/>
            <a:ext cx="9144000" cy="10320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21874"/>
              <a:buNone/>
            </a:pPr>
            <a:r>
              <a:rPr lang="en" sz="4266">
                <a:solidFill>
                  <a:srgbClr val="F5F5F5"/>
                </a:solidFill>
                <a:latin typeface="Roboto"/>
                <a:ea typeface="Roboto"/>
                <a:cs typeface="Roboto"/>
                <a:sym typeface="Roboto"/>
              </a:rPr>
              <a:t>From Probability to Expected Outcomes</a:t>
            </a:r>
            <a:endParaRPr sz="4266">
              <a:solidFill>
                <a:srgbClr val="F5F5F5"/>
              </a:solidFill>
              <a:latin typeface="Roboto"/>
              <a:ea typeface="Roboto"/>
              <a:cs typeface="Roboto"/>
              <a:sym typeface="Roboto"/>
            </a:endParaRPr>
          </a:p>
          <a:p>
            <a:pPr indent="0" lvl="0" marL="0" rtl="0" algn="l">
              <a:spcBef>
                <a:spcPts val="0"/>
              </a:spcBef>
              <a:spcAft>
                <a:spcPts val="0"/>
              </a:spcAft>
              <a:buClr>
                <a:schemeClr val="dk1"/>
              </a:buClr>
              <a:buSzPct val="195815"/>
              <a:buFont typeface="Arial"/>
              <a:buNone/>
            </a:pPr>
            <a:r>
              <a:t/>
            </a:r>
            <a:endParaRPr sz="2655">
              <a:solidFill>
                <a:srgbClr val="20B2AA"/>
              </a:solidFill>
            </a:endParaRPr>
          </a:p>
        </p:txBody>
      </p:sp>
      <p:pic>
        <p:nvPicPr>
          <p:cNvPr id="178" name="Google Shape;178;p20"/>
          <p:cNvPicPr preferRelativeResize="0"/>
          <p:nvPr/>
        </p:nvPicPr>
        <p:blipFill rotWithShape="1">
          <a:blip r:embed="rId4">
            <a:alphaModFix/>
          </a:blip>
          <a:srcRect b="14408" l="8517" r="0" t="17817"/>
          <a:stretch/>
        </p:blipFill>
        <p:spPr>
          <a:xfrm>
            <a:off x="8391769" y="4788155"/>
            <a:ext cx="735237" cy="338425"/>
          </a:xfrm>
          <a:prstGeom prst="rect">
            <a:avLst/>
          </a:prstGeom>
          <a:noFill/>
          <a:ln>
            <a:noFill/>
          </a:ln>
        </p:spPr>
      </p:pic>
      <p:pic>
        <p:nvPicPr>
          <p:cNvPr id="179" name="Google Shape;179;p20" title="NOAANWSLogos.png"/>
          <p:cNvPicPr preferRelativeResize="0"/>
          <p:nvPr/>
        </p:nvPicPr>
        <p:blipFill>
          <a:blip r:embed="rId5">
            <a:alphaModFix/>
          </a:blip>
          <a:stretch>
            <a:fillRect/>
          </a:stretch>
        </p:blipFill>
        <p:spPr>
          <a:xfrm>
            <a:off x="16912" y="4788156"/>
            <a:ext cx="676824" cy="338425"/>
          </a:xfrm>
          <a:prstGeom prst="rect">
            <a:avLst/>
          </a:prstGeom>
          <a:noFill/>
          <a:ln>
            <a:noFill/>
          </a:ln>
        </p:spPr>
      </p:pic>
      <p:sp>
        <p:nvSpPr>
          <p:cNvPr id="180" name="Google Shape;180;p20"/>
          <p:cNvSpPr txBox="1"/>
          <p:nvPr/>
        </p:nvSpPr>
        <p:spPr>
          <a:xfrm>
            <a:off x="118350" y="1234000"/>
            <a:ext cx="4356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000"/>
              </a:spcAft>
              <a:buNone/>
            </a:pPr>
            <a:r>
              <a:t/>
            </a:r>
            <a:endParaRPr/>
          </a:p>
        </p:txBody>
      </p:sp>
      <p:cxnSp>
        <p:nvCxnSpPr>
          <p:cNvPr id="181" name="Google Shape;181;p20"/>
          <p:cNvCxnSpPr/>
          <p:nvPr/>
        </p:nvCxnSpPr>
        <p:spPr>
          <a:xfrm>
            <a:off x="0" y="4745900"/>
            <a:ext cx="9170400" cy="0"/>
          </a:xfrm>
          <a:prstGeom prst="straightConnector1">
            <a:avLst/>
          </a:prstGeom>
          <a:noFill/>
          <a:ln cap="flat" cmpd="sng" w="9525">
            <a:solidFill>
              <a:srgbClr val="DBDFE4"/>
            </a:solidFill>
            <a:prstDash val="solid"/>
            <a:round/>
            <a:headEnd len="med" w="med" type="none"/>
            <a:tailEnd len="med" w="med" type="none"/>
          </a:ln>
        </p:spPr>
      </p:cxnSp>
      <p:sp>
        <p:nvSpPr>
          <p:cNvPr id="182" name="Google Shape;182;p20"/>
          <p:cNvSpPr txBox="1"/>
          <p:nvPr>
            <p:ph idx="12" type="sldNum"/>
          </p:nvPr>
        </p:nvSpPr>
        <p:spPr>
          <a:xfrm>
            <a:off x="4310859" y="4745892"/>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400">
                <a:solidFill>
                  <a:srgbClr val="9CA3AF"/>
                </a:solidFill>
              </a:rPr>
              <a:t>‹#›</a:t>
            </a:fld>
            <a:endParaRPr b="1" sz="1400">
              <a:solidFill>
                <a:srgbClr val="9CA3AF"/>
              </a:solidFill>
            </a:endParaRPr>
          </a:p>
        </p:txBody>
      </p:sp>
      <p:sp>
        <p:nvSpPr>
          <p:cNvPr id="183" name="Google Shape;183;p20"/>
          <p:cNvSpPr txBox="1"/>
          <p:nvPr/>
        </p:nvSpPr>
        <p:spPr>
          <a:xfrm>
            <a:off x="10022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Storm Prediction Center</a:t>
            </a:r>
            <a:endParaRPr/>
          </a:p>
        </p:txBody>
      </p:sp>
      <p:sp>
        <p:nvSpPr>
          <p:cNvPr id="184" name="Google Shape;184;p20"/>
          <p:cNvSpPr txBox="1"/>
          <p:nvPr/>
        </p:nvSpPr>
        <p:spPr>
          <a:xfrm>
            <a:off x="51680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Norman, OK</a:t>
            </a:r>
            <a:endParaRPr/>
          </a:p>
        </p:txBody>
      </p:sp>
      <p:sp>
        <p:nvSpPr>
          <p:cNvPr id="185" name="Google Shape;185;p20"/>
          <p:cNvSpPr txBox="1"/>
          <p:nvPr/>
        </p:nvSpPr>
        <p:spPr>
          <a:xfrm>
            <a:off x="152275" y="1150512"/>
            <a:ext cx="87981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rgbClr val="3AFFF4"/>
                </a:solidFill>
                <a:latin typeface="Roboto"/>
                <a:ea typeface="Roboto"/>
                <a:cs typeface="Roboto"/>
                <a:sym typeface="Roboto"/>
              </a:rPr>
              <a:t>[ Storm Environment ]</a:t>
            </a:r>
            <a:r>
              <a:rPr lang="en" sz="2300">
                <a:solidFill>
                  <a:schemeClr val="dk1"/>
                </a:solidFill>
                <a:latin typeface="Roboto"/>
                <a:ea typeface="Roboto"/>
                <a:cs typeface="Roboto"/>
                <a:sym typeface="Roboto"/>
              </a:rPr>
              <a:t> </a:t>
            </a:r>
            <a:r>
              <a:rPr lang="en" sz="2300">
                <a:solidFill>
                  <a:srgbClr val="F5F5F5"/>
                </a:solidFill>
                <a:latin typeface="Roboto"/>
                <a:ea typeface="Roboto"/>
                <a:cs typeface="Roboto"/>
                <a:sym typeface="Roboto"/>
              </a:rPr>
              <a:t>+</a:t>
            </a:r>
            <a:r>
              <a:rPr lang="en" sz="2300">
                <a:solidFill>
                  <a:schemeClr val="dk1"/>
                </a:solidFill>
                <a:latin typeface="Roboto"/>
                <a:ea typeface="Roboto"/>
                <a:cs typeface="Roboto"/>
                <a:sym typeface="Roboto"/>
              </a:rPr>
              <a:t> </a:t>
            </a:r>
            <a:r>
              <a:rPr lang="en" sz="2300">
                <a:solidFill>
                  <a:srgbClr val="3AFFF4"/>
                </a:solidFill>
                <a:latin typeface="Roboto"/>
                <a:ea typeface="Roboto"/>
                <a:cs typeface="Roboto"/>
                <a:sym typeface="Roboto"/>
              </a:rPr>
              <a:t>[ Storm Mode ]</a:t>
            </a:r>
            <a:r>
              <a:rPr lang="en" sz="2300">
                <a:solidFill>
                  <a:schemeClr val="dk1"/>
                </a:solidFill>
                <a:latin typeface="Roboto"/>
                <a:ea typeface="Roboto"/>
                <a:cs typeface="Roboto"/>
                <a:sym typeface="Roboto"/>
              </a:rPr>
              <a:t> </a:t>
            </a:r>
            <a:r>
              <a:rPr b="1" lang="en" sz="2300">
                <a:solidFill>
                  <a:srgbClr val="F5F5F5"/>
                </a:solidFill>
                <a:latin typeface="Roboto"/>
                <a:ea typeface="Roboto"/>
                <a:cs typeface="Roboto"/>
                <a:sym typeface="Roboto"/>
              </a:rPr>
              <a:t>→</a:t>
            </a:r>
            <a:r>
              <a:rPr lang="en" sz="2300">
                <a:solidFill>
                  <a:schemeClr val="dk1"/>
                </a:solidFill>
                <a:latin typeface="Roboto"/>
                <a:ea typeface="Roboto"/>
                <a:cs typeface="Roboto"/>
                <a:sym typeface="Roboto"/>
              </a:rPr>
              <a:t> </a:t>
            </a:r>
            <a:r>
              <a:rPr lang="en" sz="2300">
                <a:solidFill>
                  <a:srgbClr val="3AFFF4"/>
                </a:solidFill>
                <a:latin typeface="Roboto"/>
                <a:ea typeface="Roboto"/>
                <a:cs typeface="Roboto"/>
                <a:sym typeface="Roboto"/>
              </a:rPr>
              <a:t>[ Intensity Distribution ]</a:t>
            </a:r>
            <a:endParaRPr sz="2600">
              <a:solidFill>
                <a:srgbClr val="3AFFF4"/>
              </a:solidFill>
              <a:latin typeface="Roboto"/>
              <a:ea typeface="Roboto"/>
              <a:cs typeface="Roboto"/>
              <a:sym typeface="Roboto"/>
            </a:endParaRPr>
          </a:p>
        </p:txBody>
      </p:sp>
      <p:sp>
        <p:nvSpPr>
          <p:cNvPr id="186" name="Google Shape;186;p20"/>
          <p:cNvSpPr txBox="1"/>
          <p:nvPr/>
        </p:nvSpPr>
        <p:spPr>
          <a:xfrm>
            <a:off x="634475" y="1680857"/>
            <a:ext cx="2038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5F5F5"/>
                </a:solidFill>
                <a:latin typeface="Roboto"/>
                <a:ea typeface="Roboto"/>
                <a:cs typeface="Roboto"/>
                <a:sym typeface="Roboto"/>
              </a:rPr>
              <a:t>e.g., STP values</a:t>
            </a:r>
            <a:endParaRPr sz="2100">
              <a:solidFill>
                <a:srgbClr val="F5F5F5"/>
              </a:solidFill>
              <a:latin typeface="Roboto"/>
              <a:ea typeface="Roboto"/>
              <a:cs typeface="Roboto"/>
              <a:sym typeface="Roboto"/>
            </a:endParaRPr>
          </a:p>
        </p:txBody>
      </p:sp>
      <p:sp>
        <p:nvSpPr>
          <p:cNvPr id="187" name="Google Shape;187;p20"/>
          <p:cNvSpPr txBox="1"/>
          <p:nvPr/>
        </p:nvSpPr>
        <p:spPr>
          <a:xfrm>
            <a:off x="3400200" y="1680857"/>
            <a:ext cx="1767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5F5F5"/>
                </a:solidFill>
                <a:latin typeface="Roboto"/>
                <a:ea typeface="Roboto"/>
                <a:cs typeface="Roboto"/>
                <a:sym typeface="Roboto"/>
              </a:rPr>
              <a:t>e.g., Supercells</a:t>
            </a:r>
            <a:endParaRPr sz="2100">
              <a:solidFill>
                <a:srgbClr val="F5F5F5"/>
              </a:solidFill>
              <a:latin typeface="Roboto"/>
              <a:ea typeface="Roboto"/>
              <a:cs typeface="Roboto"/>
              <a:sym typeface="Roboto"/>
            </a:endParaRPr>
          </a:p>
        </p:txBody>
      </p:sp>
      <p:sp>
        <p:nvSpPr>
          <p:cNvPr id="188" name="Google Shape;188;p20"/>
          <p:cNvSpPr txBox="1"/>
          <p:nvPr/>
        </p:nvSpPr>
        <p:spPr>
          <a:xfrm>
            <a:off x="6023317" y="1680857"/>
            <a:ext cx="24618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5F5F5"/>
                </a:solidFill>
                <a:latin typeface="Roboto"/>
                <a:ea typeface="Roboto"/>
                <a:cs typeface="Roboto"/>
                <a:sym typeface="Roboto"/>
              </a:rPr>
              <a:t>e.g., estimate number of tornadoes at different intensities</a:t>
            </a:r>
            <a:endParaRPr sz="2100">
              <a:solidFill>
                <a:srgbClr val="F5F5F5"/>
              </a:solidFill>
              <a:latin typeface="Roboto"/>
              <a:ea typeface="Roboto"/>
              <a:cs typeface="Roboto"/>
              <a:sym typeface="Roboto"/>
            </a:endParaRPr>
          </a:p>
        </p:txBody>
      </p:sp>
      <p:pic>
        <p:nvPicPr>
          <p:cNvPr id="189" name="Google Shape;189;p20" title="Capture.PNG"/>
          <p:cNvPicPr preferRelativeResize="0"/>
          <p:nvPr/>
        </p:nvPicPr>
        <p:blipFill>
          <a:blip r:embed="rId6">
            <a:alphaModFix/>
          </a:blip>
          <a:stretch>
            <a:fillRect/>
          </a:stretch>
        </p:blipFill>
        <p:spPr>
          <a:xfrm>
            <a:off x="3248675" y="2654625"/>
            <a:ext cx="2260950" cy="1453925"/>
          </a:xfrm>
          <a:prstGeom prst="rect">
            <a:avLst/>
          </a:prstGeom>
          <a:noFill/>
          <a:ln>
            <a:noFill/>
          </a:ln>
        </p:spPr>
      </p:pic>
      <p:pic>
        <p:nvPicPr>
          <p:cNvPr id="190" name="Google Shape;190;p20" title="Capture.PNG"/>
          <p:cNvPicPr preferRelativeResize="0"/>
          <p:nvPr/>
        </p:nvPicPr>
        <p:blipFill>
          <a:blip r:embed="rId7">
            <a:alphaModFix/>
          </a:blip>
          <a:stretch>
            <a:fillRect/>
          </a:stretch>
        </p:blipFill>
        <p:spPr>
          <a:xfrm>
            <a:off x="837500" y="2346075"/>
            <a:ext cx="1320133" cy="2240225"/>
          </a:xfrm>
          <a:prstGeom prst="rect">
            <a:avLst/>
          </a:prstGeom>
          <a:noFill/>
          <a:ln>
            <a:noFill/>
          </a:ln>
        </p:spPr>
      </p:pic>
      <p:pic>
        <p:nvPicPr>
          <p:cNvPr id="191" name="Google Shape;191;p20" title="Chart"/>
          <p:cNvPicPr preferRelativeResize="0"/>
          <p:nvPr/>
        </p:nvPicPr>
        <p:blipFill>
          <a:blip r:embed="rId8">
            <a:alphaModFix/>
          </a:blip>
          <a:stretch>
            <a:fillRect/>
          </a:stretch>
        </p:blipFill>
        <p:spPr>
          <a:xfrm>
            <a:off x="5926620" y="2654625"/>
            <a:ext cx="3176805" cy="2049026"/>
          </a:xfrm>
          <a:prstGeom prst="rect">
            <a:avLst/>
          </a:prstGeom>
          <a:noFill/>
          <a:ln>
            <a:noFill/>
          </a:ln>
        </p:spPr>
      </p:pic>
      <p:sp>
        <p:nvSpPr>
          <p:cNvPr id="192" name="Google Shape;192;p20"/>
          <p:cNvSpPr txBox="1"/>
          <p:nvPr/>
        </p:nvSpPr>
        <p:spPr>
          <a:xfrm>
            <a:off x="7210719" y="4505511"/>
            <a:ext cx="840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F5F5F5"/>
                </a:solidFill>
                <a:latin typeface="Roboto"/>
                <a:ea typeface="Roboto"/>
                <a:cs typeface="Roboto"/>
                <a:sym typeface="Roboto"/>
              </a:rPr>
              <a:t>Intensity Level</a:t>
            </a:r>
            <a:endParaRPr sz="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196" name="Shape 196"/>
        <p:cNvGrpSpPr/>
        <p:nvPr/>
      </p:nvGrpSpPr>
      <p:grpSpPr>
        <a:xfrm>
          <a:off x="0" y="0"/>
          <a:ext cx="0" cy="0"/>
          <a:chOff x="0" y="0"/>
          <a:chExt cx="0" cy="0"/>
        </a:xfrm>
      </p:grpSpPr>
      <p:pic>
        <p:nvPicPr>
          <p:cNvPr id="197" name="Google Shape;197;p21" title="US-StormPredictionCenter-Logo.svg (2).png"/>
          <p:cNvPicPr preferRelativeResize="0"/>
          <p:nvPr/>
        </p:nvPicPr>
        <p:blipFill>
          <a:blip r:embed="rId3">
            <a:alphaModFix amt="15000"/>
          </a:blip>
          <a:stretch>
            <a:fillRect/>
          </a:stretch>
        </p:blipFill>
        <p:spPr>
          <a:xfrm>
            <a:off x="0" y="396240"/>
            <a:ext cx="9144000" cy="4351020"/>
          </a:xfrm>
          <a:prstGeom prst="rect">
            <a:avLst/>
          </a:prstGeom>
          <a:noFill/>
          <a:ln>
            <a:noFill/>
          </a:ln>
        </p:spPr>
      </p:pic>
      <p:pic>
        <p:nvPicPr>
          <p:cNvPr id="198" name="Google Shape;198;p21"/>
          <p:cNvPicPr preferRelativeResize="0"/>
          <p:nvPr/>
        </p:nvPicPr>
        <p:blipFill rotWithShape="1">
          <a:blip r:embed="rId4">
            <a:alphaModFix/>
          </a:blip>
          <a:srcRect b="14408" l="8517" r="0" t="17817"/>
          <a:stretch/>
        </p:blipFill>
        <p:spPr>
          <a:xfrm>
            <a:off x="8391769" y="4788155"/>
            <a:ext cx="735237" cy="338425"/>
          </a:xfrm>
          <a:prstGeom prst="rect">
            <a:avLst/>
          </a:prstGeom>
          <a:noFill/>
          <a:ln>
            <a:noFill/>
          </a:ln>
        </p:spPr>
      </p:pic>
      <p:pic>
        <p:nvPicPr>
          <p:cNvPr id="199" name="Google Shape;199;p21" title="NOAANWSLogos.png"/>
          <p:cNvPicPr preferRelativeResize="0"/>
          <p:nvPr/>
        </p:nvPicPr>
        <p:blipFill>
          <a:blip r:embed="rId5">
            <a:alphaModFix/>
          </a:blip>
          <a:stretch>
            <a:fillRect/>
          </a:stretch>
        </p:blipFill>
        <p:spPr>
          <a:xfrm>
            <a:off x="16912" y="4788156"/>
            <a:ext cx="676824" cy="338425"/>
          </a:xfrm>
          <a:prstGeom prst="rect">
            <a:avLst/>
          </a:prstGeom>
          <a:noFill/>
          <a:ln>
            <a:noFill/>
          </a:ln>
        </p:spPr>
      </p:pic>
      <p:cxnSp>
        <p:nvCxnSpPr>
          <p:cNvPr id="200" name="Google Shape;200;p21"/>
          <p:cNvCxnSpPr/>
          <p:nvPr/>
        </p:nvCxnSpPr>
        <p:spPr>
          <a:xfrm>
            <a:off x="0" y="4745900"/>
            <a:ext cx="9170400" cy="0"/>
          </a:xfrm>
          <a:prstGeom prst="straightConnector1">
            <a:avLst/>
          </a:prstGeom>
          <a:noFill/>
          <a:ln cap="flat" cmpd="sng" w="9525">
            <a:solidFill>
              <a:srgbClr val="DBDFE4"/>
            </a:solidFill>
            <a:prstDash val="solid"/>
            <a:round/>
            <a:headEnd len="med" w="med" type="none"/>
            <a:tailEnd len="med" w="med" type="none"/>
          </a:ln>
        </p:spPr>
      </p:cxnSp>
      <p:sp>
        <p:nvSpPr>
          <p:cNvPr id="201" name="Google Shape;201;p21"/>
          <p:cNvSpPr txBox="1"/>
          <p:nvPr>
            <p:ph idx="12" type="sldNum"/>
          </p:nvPr>
        </p:nvSpPr>
        <p:spPr>
          <a:xfrm>
            <a:off x="4310859" y="4745892"/>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400">
                <a:solidFill>
                  <a:srgbClr val="9CA3AF"/>
                </a:solidFill>
              </a:rPr>
              <a:t>‹#›</a:t>
            </a:fld>
            <a:endParaRPr b="1" sz="1400">
              <a:solidFill>
                <a:srgbClr val="9CA3AF"/>
              </a:solidFill>
            </a:endParaRPr>
          </a:p>
        </p:txBody>
      </p:sp>
      <p:sp>
        <p:nvSpPr>
          <p:cNvPr id="202" name="Google Shape;202;p21"/>
          <p:cNvSpPr txBox="1"/>
          <p:nvPr/>
        </p:nvSpPr>
        <p:spPr>
          <a:xfrm>
            <a:off x="10022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Storm Prediction Center</a:t>
            </a:r>
            <a:endParaRPr/>
          </a:p>
        </p:txBody>
      </p:sp>
      <p:sp>
        <p:nvSpPr>
          <p:cNvPr id="203" name="Google Shape;203;p21"/>
          <p:cNvSpPr txBox="1"/>
          <p:nvPr/>
        </p:nvSpPr>
        <p:spPr>
          <a:xfrm>
            <a:off x="51680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Norman, OK</a:t>
            </a:r>
            <a:endParaRPr/>
          </a:p>
        </p:txBody>
      </p:sp>
      <p:sp>
        <p:nvSpPr>
          <p:cNvPr id="204" name="Google Shape;204;p21"/>
          <p:cNvSpPr txBox="1"/>
          <p:nvPr>
            <p:ph type="ctrTitle"/>
          </p:nvPr>
        </p:nvSpPr>
        <p:spPr>
          <a:xfrm>
            <a:off x="-75" y="-33851"/>
            <a:ext cx="9144000" cy="10686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36046"/>
              <a:buNone/>
            </a:pPr>
            <a:r>
              <a:rPr lang="en" sz="3822">
                <a:solidFill>
                  <a:srgbClr val="F5F5F5"/>
                </a:solidFill>
                <a:latin typeface="Roboto"/>
                <a:ea typeface="Roboto"/>
                <a:cs typeface="Roboto"/>
                <a:sym typeface="Roboto"/>
              </a:rPr>
              <a:t>Conditional Intensity Groups (CIG)</a:t>
            </a:r>
            <a:endParaRPr sz="3822">
              <a:solidFill>
                <a:srgbClr val="F5F5F5"/>
              </a:solidFill>
              <a:latin typeface="Roboto"/>
              <a:ea typeface="Roboto"/>
              <a:cs typeface="Roboto"/>
              <a:sym typeface="Roboto"/>
            </a:endParaRPr>
          </a:p>
          <a:p>
            <a:pPr indent="0" lvl="0" marL="0" rtl="0" algn="ctr">
              <a:spcBef>
                <a:spcPts val="0"/>
              </a:spcBef>
              <a:spcAft>
                <a:spcPts val="0"/>
              </a:spcAft>
              <a:buSzPct val="161937"/>
              <a:buNone/>
            </a:pPr>
            <a:r>
              <a:rPr lang="en" sz="3211">
                <a:solidFill>
                  <a:srgbClr val="FF0000"/>
                </a:solidFill>
                <a:latin typeface="Roboto"/>
                <a:ea typeface="Roboto"/>
                <a:cs typeface="Roboto"/>
                <a:sym typeface="Roboto"/>
              </a:rPr>
              <a:t>Tornado</a:t>
            </a:r>
            <a:endParaRPr sz="3211">
              <a:solidFill>
                <a:srgbClr val="FF0000"/>
              </a:solidFill>
            </a:endParaRPr>
          </a:p>
        </p:txBody>
      </p:sp>
      <p:sp>
        <p:nvSpPr>
          <p:cNvPr id="205" name="Google Shape;205;p21"/>
          <p:cNvSpPr/>
          <p:nvPr/>
        </p:nvSpPr>
        <p:spPr>
          <a:xfrm>
            <a:off x="82500" y="1337875"/>
            <a:ext cx="3407100" cy="3075600"/>
          </a:xfrm>
          <a:prstGeom prst="rect">
            <a:avLst/>
          </a:prstGeom>
          <a:gradFill>
            <a:gsLst>
              <a:gs pos="0">
                <a:srgbClr val="FFFFFF">
                  <a:alpha val="25098"/>
                  <a:alpha val="10000"/>
                </a:srgbClr>
              </a:gs>
              <a:gs pos="100000">
                <a:srgbClr val="FFFFFF">
                  <a:alpha val="5098"/>
                  <a:alpha val="10000"/>
                </a:srgbClr>
              </a:gs>
            </a:gsLst>
            <a:lin ang="2700006" scaled="0"/>
          </a:gradFill>
          <a:ln cap="flat" cmpd="sng" w="9525">
            <a:solidFill>
              <a:srgbClr val="CCCCCC"/>
            </a:solidFill>
            <a:prstDash val="solid"/>
            <a:round/>
            <a:headEnd len="sm" w="sm" type="none"/>
            <a:tailEnd len="sm" w="sm" type="none"/>
          </a:ln>
          <a:effectLst>
            <a:outerShdw blurRad="300038" rotWithShape="0" algn="bl" dir="2700000" dist="47625">
              <a:srgbClr val="000000">
                <a:alpha val="4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5EB8FF"/>
                </a:solidFill>
                <a:latin typeface="Roboto"/>
                <a:ea typeface="Roboto"/>
                <a:cs typeface="Roboto"/>
                <a:sym typeface="Roboto"/>
              </a:rPr>
              <a:t>20 years of tornado intensities by environment</a:t>
            </a:r>
            <a:endParaRPr sz="2000">
              <a:solidFill>
                <a:srgbClr val="5EB8FF"/>
              </a:solidFill>
              <a:latin typeface="Roboto"/>
              <a:ea typeface="Roboto"/>
              <a:cs typeface="Roboto"/>
              <a:sym typeface="Roboto"/>
            </a:endParaRPr>
          </a:p>
          <a:p>
            <a:pPr indent="0" lvl="0" marL="0" rtl="0" algn="l">
              <a:spcBef>
                <a:spcPts val="0"/>
              </a:spcBef>
              <a:spcAft>
                <a:spcPts val="0"/>
              </a:spcAft>
              <a:buNone/>
            </a:pPr>
            <a:r>
              <a:t/>
            </a:r>
            <a:endParaRPr sz="1700">
              <a:solidFill>
                <a:srgbClr val="F5F5F5"/>
              </a:solidFill>
              <a:latin typeface="Roboto"/>
              <a:ea typeface="Roboto"/>
              <a:cs typeface="Roboto"/>
              <a:sym typeface="Roboto"/>
            </a:endParaRPr>
          </a:p>
          <a:p>
            <a:pPr indent="0" lvl="0" marL="0" rtl="0" algn="l">
              <a:spcBef>
                <a:spcPts val="0"/>
              </a:spcBef>
              <a:spcAft>
                <a:spcPts val="0"/>
              </a:spcAft>
              <a:buNone/>
            </a:pPr>
            <a:r>
              <a:rPr lang="en" sz="1700">
                <a:solidFill>
                  <a:srgbClr val="F5F5F5"/>
                </a:solidFill>
                <a:latin typeface="Roboto"/>
                <a:ea typeface="Roboto"/>
                <a:cs typeface="Roboto"/>
                <a:sym typeface="Roboto"/>
              </a:rPr>
              <a:t>Define conditional intensity groups (</a:t>
            </a:r>
            <a:r>
              <a:rPr i="1" lang="en" sz="1700">
                <a:solidFill>
                  <a:srgbClr val="F5F5F5"/>
                </a:solidFill>
                <a:latin typeface="Roboto"/>
                <a:ea typeface="Roboto"/>
                <a:cs typeface="Roboto"/>
                <a:sym typeface="Roboto"/>
              </a:rPr>
              <a:t>CIG</a:t>
            </a:r>
            <a:r>
              <a:rPr lang="en" sz="1700">
                <a:solidFill>
                  <a:srgbClr val="F5F5F5"/>
                </a:solidFill>
                <a:latin typeface="Roboto"/>
                <a:ea typeface="Roboto"/>
                <a:cs typeface="Roboto"/>
                <a:sym typeface="Roboto"/>
              </a:rPr>
              <a:t>) based on expected tornado distribution</a:t>
            </a:r>
            <a:endParaRPr sz="1700">
              <a:solidFill>
                <a:srgbClr val="F5F5F5"/>
              </a:solidFill>
              <a:latin typeface="Roboto"/>
              <a:ea typeface="Roboto"/>
              <a:cs typeface="Roboto"/>
              <a:sym typeface="Roboto"/>
            </a:endParaRPr>
          </a:p>
          <a:p>
            <a:pPr indent="0" lvl="0" marL="0" rtl="0" algn="l">
              <a:spcBef>
                <a:spcPts val="0"/>
              </a:spcBef>
              <a:spcAft>
                <a:spcPts val="0"/>
              </a:spcAft>
              <a:buNone/>
            </a:pPr>
            <a:r>
              <a:t/>
            </a:r>
            <a:endParaRPr sz="1700">
              <a:solidFill>
                <a:srgbClr val="F5F5F5"/>
              </a:solidFill>
              <a:latin typeface="Roboto"/>
              <a:ea typeface="Roboto"/>
              <a:cs typeface="Roboto"/>
              <a:sym typeface="Roboto"/>
            </a:endParaRPr>
          </a:p>
          <a:p>
            <a:pPr indent="0" lvl="0" marL="0" rtl="0" algn="l">
              <a:spcBef>
                <a:spcPts val="0"/>
              </a:spcBef>
              <a:spcAft>
                <a:spcPts val="0"/>
              </a:spcAft>
              <a:buNone/>
            </a:pPr>
            <a:r>
              <a:rPr lang="en" sz="1700">
                <a:solidFill>
                  <a:srgbClr val="00B050"/>
                </a:solidFill>
                <a:latin typeface="Roboto"/>
                <a:ea typeface="Roboto"/>
                <a:cs typeface="Roboto"/>
                <a:sym typeface="Roboto"/>
              </a:rPr>
              <a:t>STP &lt;</a:t>
            </a:r>
            <a:r>
              <a:rPr lang="en" sz="1700">
                <a:solidFill>
                  <a:srgbClr val="00B050"/>
                </a:solidFill>
                <a:latin typeface="Roboto"/>
                <a:ea typeface="Roboto"/>
                <a:cs typeface="Roboto"/>
                <a:sym typeface="Roboto"/>
              </a:rPr>
              <a:t>1  :</a:t>
            </a:r>
            <a:r>
              <a:rPr lang="en" sz="1700">
                <a:solidFill>
                  <a:srgbClr val="F5F5F5"/>
                </a:solidFill>
                <a:latin typeface="Roboto"/>
                <a:ea typeface="Roboto"/>
                <a:cs typeface="Roboto"/>
                <a:sym typeface="Roboto"/>
              </a:rPr>
              <a:t> 7% EF2+</a:t>
            </a:r>
            <a:endParaRPr sz="1700">
              <a:solidFill>
                <a:srgbClr val="F5F5F5"/>
              </a:solidFill>
              <a:latin typeface="Roboto"/>
              <a:ea typeface="Roboto"/>
              <a:cs typeface="Roboto"/>
              <a:sym typeface="Roboto"/>
            </a:endParaRPr>
          </a:p>
          <a:p>
            <a:pPr indent="0" lvl="0" marL="0" rtl="0" algn="l">
              <a:spcBef>
                <a:spcPts val="0"/>
              </a:spcBef>
              <a:spcAft>
                <a:spcPts val="0"/>
              </a:spcAft>
              <a:buNone/>
            </a:pPr>
            <a:r>
              <a:rPr lang="en" sz="1700">
                <a:solidFill>
                  <a:schemeClr val="accent4"/>
                </a:solidFill>
                <a:latin typeface="Roboto"/>
                <a:ea typeface="Roboto"/>
                <a:cs typeface="Roboto"/>
                <a:sym typeface="Roboto"/>
              </a:rPr>
              <a:t>STP </a:t>
            </a:r>
            <a:r>
              <a:rPr lang="en" sz="1700">
                <a:solidFill>
                  <a:schemeClr val="accent4"/>
                </a:solidFill>
                <a:latin typeface="Roboto"/>
                <a:ea typeface="Roboto"/>
                <a:cs typeface="Roboto"/>
                <a:sym typeface="Roboto"/>
              </a:rPr>
              <a:t>1-4 :</a:t>
            </a:r>
            <a:r>
              <a:rPr lang="en" sz="1700">
                <a:solidFill>
                  <a:srgbClr val="F5F5F5"/>
                </a:solidFill>
                <a:latin typeface="Roboto"/>
                <a:ea typeface="Roboto"/>
                <a:cs typeface="Roboto"/>
                <a:sym typeface="Roboto"/>
              </a:rPr>
              <a:t> 20% EF2+ </a:t>
            </a:r>
            <a:r>
              <a:rPr lang="en" sz="1700">
                <a:solidFill>
                  <a:srgbClr val="F5F5F5"/>
                </a:solidFill>
                <a:latin typeface="Roboto"/>
                <a:ea typeface="Roboto"/>
                <a:cs typeface="Roboto"/>
                <a:sym typeface="Roboto"/>
              </a:rPr>
              <a:t>(CIG1)</a:t>
            </a:r>
            <a:endParaRPr sz="1700">
              <a:solidFill>
                <a:srgbClr val="F5F5F5"/>
              </a:solidFill>
              <a:latin typeface="Roboto"/>
              <a:ea typeface="Roboto"/>
              <a:cs typeface="Roboto"/>
              <a:sym typeface="Roboto"/>
            </a:endParaRPr>
          </a:p>
          <a:p>
            <a:pPr indent="0" lvl="0" marL="0" rtl="0" algn="l">
              <a:spcBef>
                <a:spcPts val="0"/>
              </a:spcBef>
              <a:spcAft>
                <a:spcPts val="0"/>
              </a:spcAft>
              <a:buNone/>
            </a:pPr>
            <a:r>
              <a:rPr lang="en" sz="1700">
                <a:solidFill>
                  <a:srgbClr val="FF0000"/>
                </a:solidFill>
                <a:latin typeface="Roboto"/>
                <a:ea typeface="Roboto"/>
                <a:cs typeface="Roboto"/>
                <a:sym typeface="Roboto"/>
              </a:rPr>
              <a:t>STP 4-7 : </a:t>
            </a:r>
            <a:r>
              <a:rPr lang="en" sz="1700">
                <a:solidFill>
                  <a:srgbClr val="F5F5F5"/>
                </a:solidFill>
                <a:latin typeface="Roboto"/>
                <a:ea typeface="Roboto"/>
                <a:cs typeface="Roboto"/>
                <a:sym typeface="Roboto"/>
              </a:rPr>
              <a:t>30% EF2+ (CIG2)</a:t>
            </a:r>
            <a:endParaRPr sz="1700">
              <a:solidFill>
                <a:srgbClr val="F5F5F5"/>
              </a:solidFill>
              <a:latin typeface="Roboto"/>
              <a:ea typeface="Roboto"/>
              <a:cs typeface="Roboto"/>
              <a:sym typeface="Roboto"/>
            </a:endParaRPr>
          </a:p>
          <a:p>
            <a:pPr indent="0" lvl="0" marL="0" rtl="0" algn="l">
              <a:spcBef>
                <a:spcPts val="0"/>
              </a:spcBef>
              <a:spcAft>
                <a:spcPts val="0"/>
              </a:spcAft>
              <a:buNone/>
            </a:pPr>
            <a:r>
              <a:rPr lang="en" sz="1700">
                <a:solidFill>
                  <a:srgbClr val="FF00FF"/>
                </a:solidFill>
                <a:latin typeface="Roboto"/>
                <a:ea typeface="Roboto"/>
                <a:cs typeface="Roboto"/>
                <a:sym typeface="Roboto"/>
              </a:rPr>
              <a:t>STP 7+ </a:t>
            </a:r>
            <a:r>
              <a:rPr lang="en" sz="1700">
                <a:solidFill>
                  <a:srgbClr val="FF00FF"/>
                </a:solidFill>
                <a:latin typeface="Roboto"/>
                <a:ea typeface="Roboto"/>
                <a:cs typeface="Roboto"/>
                <a:sym typeface="Roboto"/>
              </a:rPr>
              <a:t> :</a:t>
            </a:r>
            <a:r>
              <a:rPr lang="en" sz="1700">
                <a:solidFill>
                  <a:srgbClr val="F5F5F5"/>
                </a:solidFill>
                <a:latin typeface="Roboto"/>
                <a:ea typeface="Roboto"/>
                <a:cs typeface="Roboto"/>
                <a:sym typeface="Roboto"/>
              </a:rPr>
              <a:t> 40% EF2+ </a:t>
            </a:r>
            <a:r>
              <a:rPr lang="en" sz="1700">
                <a:solidFill>
                  <a:srgbClr val="F5F5F5"/>
                </a:solidFill>
                <a:latin typeface="Roboto"/>
                <a:ea typeface="Roboto"/>
                <a:cs typeface="Roboto"/>
                <a:sym typeface="Roboto"/>
              </a:rPr>
              <a:t>(CIG3)</a:t>
            </a:r>
            <a:endParaRPr i="1" sz="1700">
              <a:solidFill>
                <a:srgbClr val="F5F5F5"/>
              </a:solidFill>
              <a:latin typeface="Roboto"/>
              <a:ea typeface="Roboto"/>
              <a:cs typeface="Roboto"/>
              <a:sym typeface="Roboto"/>
            </a:endParaRPr>
          </a:p>
        </p:txBody>
      </p:sp>
      <p:pic>
        <p:nvPicPr>
          <p:cNvPr id="206" name="Google Shape;206;p21" title="Points scored"/>
          <p:cNvPicPr preferRelativeResize="0"/>
          <p:nvPr/>
        </p:nvPicPr>
        <p:blipFill>
          <a:blip r:embed="rId6">
            <a:alphaModFix/>
          </a:blip>
          <a:stretch>
            <a:fillRect/>
          </a:stretch>
        </p:blipFill>
        <p:spPr>
          <a:xfrm>
            <a:off x="3325675" y="985925"/>
            <a:ext cx="5707800" cy="3681550"/>
          </a:xfrm>
          <a:prstGeom prst="rect">
            <a:avLst/>
          </a:prstGeom>
          <a:noFill/>
          <a:ln>
            <a:noFill/>
          </a:ln>
        </p:spPr>
      </p:pic>
      <p:sp>
        <p:nvSpPr>
          <p:cNvPr id="207" name="Google Shape;207;p21"/>
          <p:cNvSpPr/>
          <p:nvPr/>
        </p:nvSpPr>
        <p:spPr>
          <a:xfrm rot="5400000">
            <a:off x="4801085" y="2499400"/>
            <a:ext cx="203400" cy="533100"/>
          </a:xfrm>
          <a:prstGeom prst="leftBrace">
            <a:avLst>
              <a:gd fmla="val 50000" name="adj1"/>
              <a:gd fmla="val 50000" name="adj2"/>
            </a:avLst>
          </a:prstGeom>
          <a:noFill/>
          <a:ln cap="flat" cmpd="sng" w="28575">
            <a:solidFill>
              <a:srgbClr val="3AFF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AFFF4"/>
              </a:solidFill>
              <a:highlight>
                <a:schemeClr val="dk1"/>
              </a:highlight>
              <a:latin typeface="Arial"/>
              <a:ea typeface="Arial"/>
              <a:cs typeface="Arial"/>
              <a:sym typeface="Arial"/>
            </a:endParaRPr>
          </a:p>
        </p:txBody>
      </p:sp>
      <p:sp>
        <p:nvSpPr>
          <p:cNvPr id="208" name="Google Shape;208;p21"/>
          <p:cNvSpPr txBox="1"/>
          <p:nvPr/>
        </p:nvSpPr>
        <p:spPr>
          <a:xfrm>
            <a:off x="4543673" y="2248750"/>
            <a:ext cx="7182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3AFFF4"/>
                </a:solidFill>
                <a:latin typeface="Arial"/>
                <a:ea typeface="Arial"/>
                <a:cs typeface="Arial"/>
                <a:sym typeface="Arial"/>
              </a:rPr>
              <a:t>   7%</a:t>
            </a:r>
            <a:endParaRPr b="1" i="0" sz="1500" u="none" cap="none" strike="noStrike">
              <a:solidFill>
                <a:srgbClr val="3AFFF4"/>
              </a:solidFill>
              <a:latin typeface="Arial"/>
              <a:ea typeface="Arial"/>
              <a:cs typeface="Arial"/>
              <a:sym typeface="Arial"/>
            </a:endParaRPr>
          </a:p>
        </p:txBody>
      </p:sp>
      <p:sp>
        <p:nvSpPr>
          <p:cNvPr id="209" name="Google Shape;209;p21"/>
          <p:cNvSpPr/>
          <p:nvPr/>
        </p:nvSpPr>
        <p:spPr>
          <a:xfrm rot="5400000">
            <a:off x="5900090" y="2501013"/>
            <a:ext cx="203400" cy="533100"/>
          </a:xfrm>
          <a:prstGeom prst="leftBrace">
            <a:avLst>
              <a:gd fmla="val 50000" name="adj1"/>
              <a:gd fmla="val 50000" name="adj2"/>
            </a:avLst>
          </a:prstGeom>
          <a:noFill/>
          <a:ln cap="flat" cmpd="sng" w="28575">
            <a:solidFill>
              <a:srgbClr val="3AFF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AFFF4"/>
              </a:solidFill>
              <a:highlight>
                <a:schemeClr val="dk1"/>
              </a:highlight>
              <a:latin typeface="Arial"/>
              <a:ea typeface="Arial"/>
              <a:cs typeface="Arial"/>
              <a:sym typeface="Arial"/>
            </a:endParaRPr>
          </a:p>
        </p:txBody>
      </p:sp>
      <p:sp>
        <p:nvSpPr>
          <p:cNvPr id="210" name="Google Shape;210;p21"/>
          <p:cNvSpPr txBox="1"/>
          <p:nvPr/>
        </p:nvSpPr>
        <p:spPr>
          <a:xfrm>
            <a:off x="5609167" y="2250375"/>
            <a:ext cx="7908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3AFFF4"/>
                </a:solidFill>
                <a:latin typeface="Arial"/>
                <a:ea typeface="Arial"/>
                <a:cs typeface="Arial"/>
                <a:sym typeface="Arial"/>
              </a:rPr>
              <a:t>   </a:t>
            </a:r>
            <a:r>
              <a:rPr b="1" lang="en" sz="1500">
                <a:solidFill>
                  <a:srgbClr val="3AFFF4"/>
                </a:solidFill>
              </a:rPr>
              <a:t>20</a:t>
            </a:r>
            <a:r>
              <a:rPr b="1" i="0" lang="en" sz="1500" u="none" cap="none" strike="noStrike">
                <a:solidFill>
                  <a:srgbClr val="3AFFF4"/>
                </a:solidFill>
                <a:latin typeface="Arial"/>
                <a:ea typeface="Arial"/>
                <a:cs typeface="Arial"/>
                <a:sym typeface="Arial"/>
              </a:rPr>
              <a:t>%</a:t>
            </a:r>
            <a:endParaRPr b="1" i="0" sz="1500" u="none" cap="none" strike="noStrike">
              <a:solidFill>
                <a:srgbClr val="3AFFF4"/>
              </a:solidFill>
              <a:latin typeface="Arial"/>
              <a:ea typeface="Arial"/>
              <a:cs typeface="Arial"/>
              <a:sym typeface="Arial"/>
            </a:endParaRPr>
          </a:p>
        </p:txBody>
      </p:sp>
      <p:sp>
        <p:nvSpPr>
          <p:cNvPr id="211" name="Google Shape;211;p21"/>
          <p:cNvSpPr/>
          <p:nvPr/>
        </p:nvSpPr>
        <p:spPr>
          <a:xfrm rot="5400000">
            <a:off x="7049357" y="2494250"/>
            <a:ext cx="203400" cy="533100"/>
          </a:xfrm>
          <a:prstGeom prst="leftBrace">
            <a:avLst>
              <a:gd fmla="val 50000" name="adj1"/>
              <a:gd fmla="val 50000" name="adj2"/>
            </a:avLst>
          </a:prstGeom>
          <a:noFill/>
          <a:ln cap="flat" cmpd="sng" w="28575">
            <a:solidFill>
              <a:srgbClr val="3AFF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AFFF4"/>
              </a:solidFill>
              <a:highlight>
                <a:schemeClr val="dk1"/>
              </a:highlight>
              <a:latin typeface="Arial"/>
              <a:ea typeface="Arial"/>
              <a:cs typeface="Arial"/>
              <a:sym typeface="Arial"/>
            </a:endParaRPr>
          </a:p>
        </p:txBody>
      </p:sp>
      <p:sp>
        <p:nvSpPr>
          <p:cNvPr id="212" name="Google Shape;212;p21"/>
          <p:cNvSpPr txBox="1"/>
          <p:nvPr/>
        </p:nvSpPr>
        <p:spPr>
          <a:xfrm>
            <a:off x="6858957" y="2243600"/>
            <a:ext cx="5883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lang="en" sz="1500">
                <a:solidFill>
                  <a:srgbClr val="3AFFF4"/>
                </a:solidFill>
              </a:rPr>
              <a:t>30%</a:t>
            </a:r>
            <a:endParaRPr b="1" i="0" sz="1500" u="none" cap="none" strike="noStrike">
              <a:solidFill>
                <a:srgbClr val="3AFFF4"/>
              </a:solidFill>
              <a:latin typeface="Arial"/>
              <a:ea typeface="Arial"/>
              <a:cs typeface="Arial"/>
              <a:sym typeface="Arial"/>
            </a:endParaRPr>
          </a:p>
        </p:txBody>
      </p:sp>
      <p:sp>
        <p:nvSpPr>
          <p:cNvPr id="213" name="Google Shape;213;p21"/>
          <p:cNvSpPr/>
          <p:nvPr/>
        </p:nvSpPr>
        <p:spPr>
          <a:xfrm rot="5400000">
            <a:off x="8232132" y="2495863"/>
            <a:ext cx="203400" cy="533100"/>
          </a:xfrm>
          <a:prstGeom prst="leftBrace">
            <a:avLst>
              <a:gd fmla="val 50000" name="adj1"/>
              <a:gd fmla="val 50000" name="adj2"/>
            </a:avLst>
          </a:prstGeom>
          <a:noFill/>
          <a:ln cap="flat" cmpd="sng" w="28575">
            <a:solidFill>
              <a:srgbClr val="3AFF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AFFF4"/>
              </a:solidFill>
              <a:highlight>
                <a:schemeClr val="dk1"/>
              </a:highlight>
              <a:latin typeface="Arial"/>
              <a:ea typeface="Arial"/>
              <a:cs typeface="Arial"/>
              <a:sym typeface="Arial"/>
            </a:endParaRPr>
          </a:p>
        </p:txBody>
      </p:sp>
      <p:sp>
        <p:nvSpPr>
          <p:cNvPr id="214" name="Google Shape;214;p21"/>
          <p:cNvSpPr txBox="1"/>
          <p:nvPr/>
        </p:nvSpPr>
        <p:spPr>
          <a:xfrm>
            <a:off x="7953199" y="2245225"/>
            <a:ext cx="6768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lang="en" sz="1500">
                <a:solidFill>
                  <a:srgbClr val="3AFFF4"/>
                </a:solidFill>
              </a:rPr>
              <a:t>~40</a:t>
            </a:r>
            <a:r>
              <a:rPr b="1" lang="en" sz="1500">
                <a:solidFill>
                  <a:srgbClr val="3AFFF4"/>
                </a:solidFill>
              </a:rPr>
              <a:t>%</a:t>
            </a:r>
            <a:endParaRPr b="1" i="0" sz="1500" u="none" cap="none" strike="noStrike">
              <a:solidFill>
                <a:srgbClr val="3AFFF4"/>
              </a:solidFill>
              <a:latin typeface="Arial"/>
              <a:ea typeface="Arial"/>
              <a:cs typeface="Arial"/>
              <a:sym typeface="Arial"/>
            </a:endParaRPr>
          </a:p>
        </p:txBody>
      </p:sp>
      <p:sp>
        <p:nvSpPr>
          <p:cNvPr id="215" name="Google Shape;215;p21"/>
          <p:cNvSpPr txBox="1"/>
          <p:nvPr/>
        </p:nvSpPr>
        <p:spPr>
          <a:xfrm>
            <a:off x="5919590" y="4425840"/>
            <a:ext cx="1781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5F5F5"/>
                </a:solidFill>
                <a:latin typeface="Roboto"/>
                <a:ea typeface="Roboto"/>
                <a:cs typeface="Roboto"/>
                <a:sym typeface="Roboto"/>
              </a:rPr>
              <a:t>STP (effective layer)</a:t>
            </a:r>
            <a:endParaRPr sz="1100"/>
          </a:p>
        </p:txBody>
      </p:sp>
      <p:sp>
        <p:nvSpPr>
          <p:cNvPr id="216" name="Google Shape;216;p21"/>
          <p:cNvSpPr txBox="1"/>
          <p:nvPr/>
        </p:nvSpPr>
        <p:spPr>
          <a:xfrm>
            <a:off x="6088600" y="1627113"/>
            <a:ext cx="8979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3AFFF4"/>
                </a:solidFill>
                <a:latin typeface="Roboto"/>
                <a:ea typeface="Roboto"/>
                <a:cs typeface="Roboto"/>
                <a:sym typeface="Roboto"/>
              </a:rPr>
              <a:t>EF2+</a:t>
            </a:r>
            <a:endParaRPr>
              <a:solidFill>
                <a:srgbClr val="3AFFF4"/>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220" name="Shape 220"/>
        <p:cNvGrpSpPr/>
        <p:nvPr/>
      </p:nvGrpSpPr>
      <p:grpSpPr>
        <a:xfrm>
          <a:off x="0" y="0"/>
          <a:ext cx="0" cy="0"/>
          <a:chOff x="0" y="0"/>
          <a:chExt cx="0" cy="0"/>
        </a:xfrm>
      </p:grpSpPr>
      <p:pic>
        <p:nvPicPr>
          <p:cNvPr id="221" name="Google Shape;221;p22" title="US-StormPredictionCenter-Logo.svg (2).png"/>
          <p:cNvPicPr preferRelativeResize="0"/>
          <p:nvPr/>
        </p:nvPicPr>
        <p:blipFill>
          <a:blip r:embed="rId3">
            <a:alphaModFix amt="15000"/>
          </a:blip>
          <a:stretch>
            <a:fillRect/>
          </a:stretch>
        </p:blipFill>
        <p:spPr>
          <a:xfrm>
            <a:off x="0" y="396240"/>
            <a:ext cx="9144000" cy="4351020"/>
          </a:xfrm>
          <a:prstGeom prst="rect">
            <a:avLst/>
          </a:prstGeom>
          <a:noFill/>
          <a:ln>
            <a:noFill/>
          </a:ln>
        </p:spPr>
      </p:pic>
      <p:pic>
        <p:nvPicPr>
          <p:cNvPr id="222" name="Google Shape;222;p22"/>
          <p:cNvPicPr preferRelativeResize="0"/>
          <p:nvPr/>
        </p:nvPicPr>
        <p:blipFill rotWithShape="1">
          <a:blip r:embed="rId4">
            <a:alphaModFix/>
          </a:blip>
          <a:srcRect b="14408" l="8517" r="0" t="17817"/>
          <a:stretch/>
        </p:blipFill>
        <p:spPr>
          <a:xfrm>
            <a:off x="8391769" y="4788155"/>
            <a:ext cx="735237" cy="338425"/>
          </a:xfrm>
          <a:prstGeom prst="rect">
            <a:avLst/>
          </a:prstGeom>
          <a:noFill/>
          <a:ln>
            <a:noFill/>
          </a:ln>
        </p:spPr>
      </p:pic>
      <p:pic>
        <p:nvPicPr>
          <p:cNvPr id="223" name="Google Shape;223;p22" title="NOAANWSLogos.png"/>
          <p:cNvPicPr preferRelativeResize="0"/>
          <p:nvPr/>
        </p:nvPicPr>
        <p:blipFill>
          <a:blip r:embed="rId5">
            <a:alphaModFix/>
          </a:blip>
          <a:stretch>
            <a:fillRect/>
          </a:stretch>
        </p:blipFill>
        <p:spPr>
          <a:xfrm>
            <a:off x="16912" y="4788156"/>
            <a:ext cx="676824" cy="338425"/>
          </a:xfrm>
          <a:prstGeom prst="rect">
            <a:avLst/>
          </a:prstGeom>
          <a:noFill/>
          <a:ln>
            <a:noFill/>
          </a:ln>
        </p:spPr>
      </p:pic>
      <p:cxnSp>
        <p:nvCxnSpPr>
          <p:cNvPr id="224" name="Google Shape;224;p22"/>
          <p:cNvCxnSpPr/>
          <p:nvPr/>
        </p:nvCxnSpPr>
        <p:spPr>
          <a:xfrm>
            <a:off x="0" y="4745900"/>
            <a:ext cx="9170400" cy="0"/>
          </a:xfrm>
          <a:prstGeom prst="straightConnector1">
            <a:avLst/>
          </a:prstGeom>
          <a:noFill/>
          <a:ln cap="flat" cmpd="sng" w="9525">
            <a:solidFill>
              <a:srgbClr val="DBDFE4"/>
            </a:solidFill>
            <a:prstDash val="solid"/>
            <a:round/>
            <a:headEnd len="med" w="med" type="none"/>
            <a:tailEnd len="med" w="med" type="none"/>
          </a:ln>
        </p:spPr>
      </p:cxnSp>
      <p:sp>
        <p:nvSpPr>
          <p:cNvPr id="225" name="Google Shape;225;p22"/>
          <p:cNvSpPr txBox="1"/>
          <p:nvPr>
            <p:ph idx="12" type="sldNum"/>
          </p:nvPr>
        </p:nvSpPr>
        <p:spPr>
          <a:xfrm>
            <a:off x="4310859" y="4745892"/>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400">
                <a:solidFill>
                  <a:srgbClr val="9CA3AF"/>
                </a:solidFill>
              </a:rPr>
              <a:t>‹#›</a:t>
            </a:fld>
            <a:endParaRPr b="1" sz="1400">
              <a:solidFill>
                <a:srgbClr val="9CA3AF"/>
              </a:solidFill>
            </a:endParaRPr>
          </a:p>
        </p:txBody>
      </p:sp>
      <p:sp>
        <p:nvSpPr>
          <p:cNvPr id="226" name="Google Shape;226;p22"/>
          <p:cNvSpPr txBox="1"/>
          <p:nvPr/>
        </p:nvSpPr>
        <p:spPr>
          <a:xfrm>
            <a:off x="10022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Storm Prediction Center</a:t>
            </a:r>
            <a:endParaRPr/>
          </a:p>
        </p:txBody>
      </p:sp>
      <p:sp>
        <p:nvSpPr>
          <p:cNvPr id="227" name="Google Shape;227;p22"/>
          <p:cNvSpPr txBox="1"/>
          <p:nvPr/>
        </p:nvSpPr>
        <p:spPr>
          <a:xfrm>
            <a:off x="5168088" y="4730600"/>
            <a:ext cx="3000000" cy="4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55">
                <a:solidFill>
                  <a:srgbClr val="9CA3AF"/>
                </a:solidFill>
                <a:latin typeface="Roboto"/>
                <a:ea typeface="Roboto"/>
                <a:cs typeface="Roboto"/>
                <a:sym typeface="Roboto"/>
              </a:rPr>
              <a:t>Norman, OK</a:t>
            </a:r>
            <a:endParaRPr/>
          </a:p>
        </p:txBody>
      </p:sp>
      <p:sp>
        <p:nvSpPr>
          <p:cNvPr id="228" name="Google Shape;228;p22"/>
          <p:cNvSpPr txBox="1"/>
          <p:nvPr>
            <p:ph type="ctrTitle"/>
          </p:nvPr>
        </p:nvSpPr>
        <p:spPr>
          <a:xfrm>
            <a:off x="-75" y="-33850"/>
            <a:ext cx="9144000" cy="7977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sz="3822">
                <a:solidFill>
                  <a:srgbClr val="F5F5F5"/>
                </a:solidFill>
                <a:latin typeface="Roboto"/>
                <a:ea typeface="Roboto"/>
                <a:cs typeface="Roboto"/>
                <a:sym typeface="Roboto"/>
              </a:rPr>
              <a:t>CIG = Intensity Level</a:t>
            </a:r>
            <a:endParaRPr sz="3211">
              <a:solidFill>
                <a:srgbClr val="FF0000"/>
              </a:solidFill>
            </a:endParaRPr>
          </a:p>
        </p:txBody>
      </p:sp>
      <p:sp>
        <p:nvSpPr>
          <p:cNvPr id="229" name="Google Shape;229;p22"/>
          <p:cNvSpPr/>
          <p:nvPr/>
        </p:nvSpPr>
        <p:spPr>
          <a:xfrm>
            <a:off x="82500" y="1337875"/>
            <a:ext cx="8950200" cy="3259200"/>
          </a:xfrm>
          <a:prstGeom prst="rect">
            <a:avLst/>
          </a:prstGeom>
          <a:gradFill>
            <a:gsLst>
              <a:gs pos="0">
                <a:srgbClr val="FFFFFF">
                  <a:alpha val="25098"/>
                  <a:alpha val="10000"/>
                </a:srgbClr>
              </a:gs>
              <a:gs pos="100000">
                <a:srgbClr val="FFFFFF">
                  <a:alpha val="5098"/>
                  <a:alpha val="10000"/>
                </a:srgbClr>
              </a:gs>
            </a:gsLst>
            <a:lin ang="2700006" scaled="0"/>
          </a:gradFill>
          <a:ln cap="flat" cmpd="sng" w="9525">
            <a:solidFill>
              <a:srgbClr val="CCCCCC"/>
            </a:solidFill>
            <a:prstDash val="solid"/>
            <a:round/>
            <a:headEnd len="sm" w="sm" type="none"/>
            <a:tailEnd len="sm" w="sm" type="none"/>
          </a:ln>
          <a:effectLst>
            <a:outerShdw blurRad="300038" rotWithShape="0" algn="bl" dir="2700000" dist="47625">
              <a:srgbClr val="000000">
                <a:alpha val="4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5EB8FF"/>
                </a:solidFill>
                <a:latin typeface="Roboto"/>
                <a:ea typeface="Roboto"/>
                <a:cs typeface="Roboto"/>
                <a:sym typeface="Roboto"/>
              </a:rPr>
              <a:t>Scientifically, these are Conditional Intensity Groups (CIG). However, simpler communication will be “Intensity Level”.</a:t>
            </a:r>
            <a:endParaRPr sz="2000">
              <a:solidFill>
                <a:srgbClr val="5EB8FF"/>
              </a:solidFill>
              <a:latin typeface="Roboto"/>
              <a:ea typeface="Roboto"/>
              <a:cs typeface="Roboto"/>
              <a:sym typeface="Roboto"/>
            </a:endParaRPr>
          </a:p>
          <a:p>
            <a:pPr indent="0" lvl="0" marL="0" rtl="0" algn="l">
              <a:spcBef>
                <a:spcPts val="0"/>
              </a:spcBef>
              <a:spcAft>
                <a:spcPts val="0"/>
              </a:spcAft>
              <a:buNone/>
            </a:pPr>
            <a:r>
              <a:t/>
            </a:r>
            <a:endParaRPr sz="2000">
              <a:solidFill>
                <a:srgbClr val="5EB8FF"/>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600">
                <a:solidFill>
                  <a:srgbClr val="3AFFF4"/>
                </a:solidFill>
                <a:latin typeface="Roboto"/>
                <a:ea typeface="Roboto"/>
                <a:cs typeface="Roboto"/>
                <a:sym typeface="Roboto"/>
              </a:rPr>
              <a:t>SPC Communication may occasionally use this terminology due to 4 years of its use and development with this terminology.</a:t>
            </a:r>
            <a:endParaRPr sz="2000">
              <a:solidFill>
                <a:srgbClr val="5EB8FF"/>
              </a:solidFill>
              <a:latin typeface="Roboto"/>
              <a:ea typeface="Roboto"/>
              <a:cs typeface="Roboto"/>
              <a:sym typeface="Roboto"/>
            </a:endParaRPr>
          </a:p>
          <a:p>
            <a:pPr indent="0" lvl="0" marL="0" rtl="0" algn="l">
              <a:spcBef>
                <a:spcPts val="1000"/>
              </a:spcBef>
              <a:spcAft>
                <a:spcPts val="0"/>
              </a:spcAft>
              <a:buNone/>
            </a:pPr>
            <a:r>
              <a:t/>
            </a:r>
            <a:endParaRPr sz="1700">
              <a:solidFill>
                <a:srgbClr val="F5F5F5"/>
              </a:solidFill>
              <a:latin typeface="Roboto"/>
              <a:ea typeface="Roboto"/>
              <a:cs typeface="Roboto"/>
              <a:sym typeface="Roboto"/>
            </a:endParaRPr>
          </a:p>
          <a:p>
            <a:pPr indent="0" lvl="0" marL="0" rtl="0" algn="ctr">
              <a:spcBef>
                <a:spcPts val="0"/>
              </a:spcBef>
              <a:spcAft>
                <a:spcPts val="0"/>
              </a:spcAft>
              <a:buNone/>
            </a:pPr>
            <a:r>
              <a:rPr lang="en" sz="2000">
                <a:solidFill>
                  <a:srgbClr val="F5F5F5"/>
                </a:solidFill>
                <a:latin typeface="Roboto"/>
                <a:ea typeface="Roboto"/>
                <a:cs typeface="Roboto"/>
                <a:sym typeface="Roboto"/>
              </a:rPr>
              <a:t>CIG&lt;1 = No Intensity Highlights</a:t>
            </a:r>
            <a:endParaRPr sz="2000">
              <a:solidFill>
                <a:srgbClr val="F5F5F5"/>
              </a:solidFill>
              <a:latin typeface="Roboto"/>
              <a:ea typeface="Roboto"/>
              <a:cs typeface="Roboto"/>
              <a:sym typeface="Roboto"/>
            </a:endParaRPr>
          </a:p>
          <a:p>
            <a:pPr indent="0" lvl="0" marL="0" rtl="0" algn="ctr">
              <a:spcBef>
                <a:spcPts val="0"/>
              </a:spcBef>
              <a:spcAft>
                <a:spcPts val="0"/>
              </a:spcAft>
              <a:buNone/>
            </a:pPr>
            <a:r>
              <a:rPr lang="en" sz="2000">
                <a:solidFill>
                  <a:srgbClr val="F5F5F5"/>
                </a:solidFill>
                <a:latin typeface="Roboto"/>
                <a:ea typeface="Roboto"/>
                <a:cs typeface="Roboto"/>
                <a:sym typeface="Roboto"/>
              </a:rPr>
              <a:t>CIG1 = Intensity Level 1</a:t>
            </a:r>
            <a:endParaRPr sz="2000">
              <a:solidFill>
                <a:srgbClr val="F5F5F5"/>
              </a:solidFill>
              <a:latin typeface="Roboto"/>
              <a:ea typeface="Roboto"/>
              <a:cs typeface="Roboto"/>
              <a:sym typeface="Roboto"/>
            </a:endParaRPr>
          </a:p>
          <a:p>
            <a:pPr indent="0" lvl="0" marL="0" rtl="0" algn="ctr">
              <a:spcBef>
                <a:spcPts val="0"/>
              </a:spcBef>
              <a:spcAft>
                <a:spcPts val="0"/>
              </a:spcAft>
              <a:buNone/>
            </a:pPr>
            <a:r>
              <a:rPr lang="en" sz="2000">
                <a:solidFill>
                  <a:srgbClr val="F5F5F5"/>
                </a:solidFill>
                <a:latin typeface="Roboto"/>
                <a:ea typeface="Roboto"/>
                <a:cs typeface="Roboto"/>
                <a:sym typeface="Roboto"/>
              </a:rPr>
              <a:t>CIG2 = Intensity Level 2</a:t>
            </a:r>
            <a:endParaRPr sz="2000">
              <a:solidFill>
                <a:srgbClr val="F5F5F5"/>
              </a:solidFill>
              <a:latin typeface="Roboto"/>
              <a:ea typeface="Roboto"/>
              <a:cs typeface="Roboto"/>
              <a:sym typeface="Roboto"/>
            </a:endParaRPr>
          </a:p>
          <a:p>
            <a:pPr indent="0" lvl="0" marL="0" rtl="0" algn="ctr">
              <a:spcBef>
                <a:spcPts val="0"/>
              </a:spcBef>
              <a:spcAft>
                <a:spcPts val="0"/>
              </a:spcAft>
              <a:buNone/>
            </a:pPr>
            <a:r>
              <a:rPr lang="en" sz="2000">
                <a:solidFill>
                  <a:srgbClr val="F5F5F5"/>
                </a:solidFill>
                <a:latin typeface="Roboto"/>
                <a:ea typeface="Roboto"/>
                <a:cs typeface="Roboto"/>
                <a:sym typeface="Roboto"/>
              </a:rPr>
              <a:t>CIG3 = Intensity Level 3</a:t>
            </a:r>
            <a:endParaRPr sz="2000">
              <a:solidFill>
                <a:srgbClr val="F5F5F5"/>
              </a:solidFill>
              <a:latin typeface="Roboto"/>
              <a:ea typeface="Roboto"/>
              <a:cs typeface="Roboto"/>
              <a:sym typeface="Roboto"/>
            </a:endParaRPr>
          </a:p>
          <a:p>
            <a:pPr indent="0" lvl="0" marL="0" rtl="0" algn="l">
              <a:spcBef>
                <a:spcPts val="0"/>
              </a:spcBef>
              <a:spcAft>
                <a:spcPts val="0"/>
              </a:spcAft>
              <a:buNone/>
            </a:pPr>
            <a:r>
              <a:t/>
            </a:r>
            <a:endParaRPr sz="1700">
              <a:solidFill>
                <a:srgbClr val="F5F5F5"/>
              </a:solidFill>
              <a:latin typeface="Roboto"/>
              <a:ea typeface="Roboto"/>
              <a:cs typeface="Roboto"/>
              <a:sym typeface="Roboto"/>
            </a:endParaRPr>
          </a:p>
          <a:p>
            <a:pPr indent="0" lvl="0" marL="0" rtl="0" algn="l">
              <a:spcBef>
                <a:spcPts val="0"/>
              </a:spcBef>
              <a:spcAft>
                <a:spcPts val="0"/>
              </a:spcAft>
              <a:buNone/>
            </a:pPr>
            <a:r>
              <a:t/>
            </a:r>
            <a:endParaRPr i="1" sz="1700">
              <a:solidFill>
                <a:srgbClr val="F5F5F5"/>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