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7FF8A-3DB3-4B47-84B9-5FF5A16A283E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81D41-5528-4CE7-A272-20E18583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6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Backup Image Source:  https://www.weather.gov/crh/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86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9E60F6F-5FE8-4F31-AA25-DA67F52CC1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28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0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4F0A6D0E-73AB-4934-A38C-BFF5AFAA1C6C}"/>
              </a:ext>
            </a:extLst>
          </p:cNvPr>
          <p:cNvSpPr/>
          <p:nvPr userDrawn="1"/>
        </p:nvSpPr>
        <p:spPr bwMode="auto">
          <a:xfrm>
            <a:off x="8745" y="6165695"/>
            <a:ext cx="12192000" cy="53990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10800000" vert="horz" wrap="none" lIns="91440" tIns="45721" rIns="91440" bIns="4572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3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>
              <a:ln>
                <a:noFill/>
              </a:ln>
              <a:solidFill>
                <a:srgbClr val="01336F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68ECC949-C857-4D28-B33B-14A5F3BCDA7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4768"/>
            <a:ext cx="12192000" cy="118903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1"/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F1F7DAE3-407F-4498-B036-DD834C43B48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09804" y="533400"/>
            <a:ext cx="528897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1" tIns="19051" rIns="19051" bIns="19051" anchor="ctr"/>
          <a:lstStyle/>
          <a:p>
            <a:pPr marL="342887" indent="-342887" algn="l">
              <a:lnSpc>
                <a:spcPct val="98000"/>
              </a:lnSpc>
              <a:spcBef>
                <a:spcPct val="20000"/>
              </a:spcBef>
            </a:pPr>
            <a:r>
              <a:rPr lang="en-US" sz="4800" b="0" dirty="0">
                <a:solidFill>
                  <a:srgbClr val="FFFFFF"/>
                </a:solidFill>
                <a:latin typeface="Lucida Fax" pitchFamily="18" charset="0"/>
                <a:cs typeface="Times New Roman" pitchFamily="18" charset="0"/>
              </a:rPr>
              <a:t>FEMA REGION II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8779561F-4A68-4BAF-99F4-85CE7B7D6C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" y="6666084"/>
            <a:ext cx="12191998" cy="23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1" rIns="91440" bIns="45721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9pPr>
          </a:lstStyle>
          <a:p>
            <a:endParaRPr lang="en-US" sz="12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3" name="Footer Placeholder 4">
            <a:extLst>
              <a:ext uri="{FF2B5EF4-FFF2-40B4-BE49-F238E27FC236}">
                <a16:creationId xmlns:a16="http://schemas.microsoft.com/office/drawing/2014/main" id="{3A63A74A-C416-4151-8DF8-E58A7C1D47EE}"/>
              </a:ext>
            </a:extLst>
          </p:cNvPr>
          <p:cNvSpPr txBox="1">
            <a:spLocks/>
          </p:cNvSpPr>
          <p:nvPr userDrawn="1"/>
        </p:nvSpPr>
        <p:spPr>
          <a:xfrm>
            <a:off x="0" y="6708164"/>
            <a:ext cx="12192000" cy="155817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UNCLASSIFIED // FOUO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90B89FA-E423-4C60-BCFC-B6DA79F238F2}"/>
              </a:ext>
            </a:extLst>
          </p:cNvPr>
          <p:cNvSpPr txBox="1"/>
          <p:nvPr userDrawn="1"/>
        </p:nvSpPr>
        <p:spPr>
          <a:xfrm>
            <a:off x="9527831" y="5064207"/>
            <a:ext cx="2496196" cy="3079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1" dirty="0">
                <a:solidFill>
                  <a:srgbClr val="0000FF"/>
                </a:solidFill>
              </a:rPr>
              <a:t>Updates since last report in blue</a:t>
            </a:r>
          </a:p>
        </p:txBody>
      </p:sp>
      <p:pic>
        <p:nvPicPr>
          <p:cNvPr id="3078" name="Picture 6" descr="Image preview">
            <a:extLst>
              <a:ext uri="{FF2B5EF4-FFF2-40B4-BE49-F238E27FC236}">
                <a16:creationId xmlns:a16="http://schemas.microsoft.com/office/drawing/2014/main" id="{18B163B1-1C23-4A4A-9C94-AA30B88311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22248"/>
            <a:ext cx="12192000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97" descr="Logo&#10;&#10;Description automatically generated">
            <a:extLst>
              <a:ext uri="{FF2B5EF4-FFF2-40B4-BE49-F238E27FC236}">
                <a16:creationId xmlns:a16="http://schemas.microsoft.com/office/drawing/2014/main" id="{1984B35E-599D-4865-9133-EE1992769A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3" y="206807"/>
            <a:ext cx="2002997" cy="200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00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5A9CE8E4-A03F-4602-9774-5A8156710CE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" y="6666084"/>
            <a:ext cx="12191998" cy="23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1" rIns="91440" bIns="45721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9pPr>
          </a:lstStyle>
          <a:p>
            <a:endParaRPr lang="en-US" sz="12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A1AB73-D85B-4675-BED0-AC5163E2081B}"/>
              </a:ext>
            </a:extLst>
          </p:cNvPr>
          <p:cNvSpPr/>
          <p:nvPr userDrawn="1"/>
        </p:nvSpPr>
        <p:spPr>
          <a:xfrm>
            <a:off x="0" y="6130981"/>
            <a:ext cx="12192000" cy="740951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3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38C87-131D-4B6F-988A-6C9BAADFF068}"/>
              </a:ext>
            </a:extLst>
          </p:cNvPr>
          <p:cNvSpPr txBox="1">
            <a:spLocks/>
          </p:cNvSpPr>
          <p:nvPr userDrawn="1"/>
        </p:nvSpPr>
        <p:spPr>
          <a:xfrm>
            <a:off x="0" y="6708164"/>
            <a:ext cx="12192000" cy="155817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UNCLASSIFIED // FOUO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20D1B9-2285-4F1E-9521-0674F410AF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6178720"/>
            <a:ext cx="522884" cy="5228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A6993ED-E9F1-4BA6-B404-2653288D6C59}"/>
              </a:ext>
            </a:extLst>
          </p:cNvPr>
          <p:cNvSpPr/>
          <p:nvPr userDrawn="1"/>
        </p:nvSpPr>
        <p:spPr>
          <a:xfrm>
            <a:off x="0" y="2"/>
            <a:ext cx="12192000" cy="539961"/>
          </a:xfrm>
          <a:prstGeom prst="rect">
            <a:avLst/>
          </a:prstGeom>
          <a:solidFill>
            <a:srgbClr val="4472C4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3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1" b="0" i="0" u="none" strike="noStrike" kern="0" cap="none" spc="0" normalizeH="0" baseline="0" noProof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EA02CE6-C19D-4F3B-BABB-E3705B6AE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2687" y="-152400"/>
            <a:ext cx="113559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5532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5A9CE8E4-A03F-4602-9774-5A8156710CE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" y="6666084"/>
            <a:ext cx="12191998" cy="23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1" rIns="91440" bIns="45721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9pPr>
          </a:lstStyle>
          <a:p>
            <a:endParaRPr lang="en-US" sz="12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6993ED-E9F1-4BA6-B404-2653288D6C59}"/>
              </a:ext>
            </a:extLst>
          </p:cNvPr>
          <p:cNvSpPr/>
          <p:nvPr userDrawn="1"/>
        </p:nvSpPr>
        <p:spPr>
          <a:xfrm>
            <a:off x="0" y="2"/>
            <a:ext cx="12192000" cy="539961"/>
          </a:xfrm>
          <a:prstGeom prst="rect">
            <a:avLst/>
          </a:prstGeom>
          <a:solidFill>
            <a:srgbClr val="4472C4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36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1" b="0" i="0" u="none" strike="noStrike" kern="0" cap="none" spc="0" normalizeH="0" baseline="0" noProof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2EA02CE6-C19D-4F3B-BABB-E3705B6AE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2687" y="0"/>
            <a:ext cx="1135591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EA02CE6-C19D-4F3B-BABB-E3705B6AE51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677403" y="2"/>
            <a:ext cx="2061646" cy="539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1" tIns="22860" rIns="45721" bIns="2286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3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00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en-US" sz="1001" kern="0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the</a:t>
            </a:r>
          </a:p>
          <a:p>
            <a:pPr algn="l"/>
            <a:r>
              <a:rPr lang="en-US" sz="1001" kern="0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Weather Service</a:t>
            </a:r>
          </a:p>
          <a:p>
            <a:pPr algn="l"/>
            <a:r>
              <a:rPr lang="en-US" sz="1001" kern="0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Eastern Region Operations Center </a:t>
            </a:r>
            <a:endParaRPr lang="en-US" sz="1001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309" y="18469"/>
            <a:ext cx="502921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140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2687" y="-152400"/>
            <a:ext cx="113559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256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5"/>
            <a:ext cx="109728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7110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5pPr>
      <a:lvl6pPr marL="457184"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6pPr>
      <a:lvl7pPr marL="914366"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7pPr>
      <a:lvl8pPr marL="1371549"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8pPr>
      <a:lvl9pPr marL="1828731" algn="l" rtl="0" fontAlgn="base">
        <a:spcBef>
          <a:spcPct val="0"/>
        </a:spcBef>
        <a:spcAft>
          <a:spcPct val="0"/>
        </a:spcAft>
        <a:defRPr sz="2400" b="1">
          <a:solidFill>
            <a:srgbClr val="000063"/>
          </a:solidFill>
          <a:latin typeface="Times New Roman" pitchFamily="18" charset="0"/>
        </a:defRPr>
      </a:lvl9pPr>
    </p:titleStyle>
    <p:bodyStyle>
      <a:lvl1pPr marL="233354" indent="-233354" algn="l" rtl="0" fontAlgn="base">
        <a:spcBef>
          <a:spcPct val="6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2201">
          <a:solidFill>
            <a:srgbClr val="000000"/>
          </a:solidFill>
          <a:latin typeface="+mn-lt"/>
          <a:ea typeface="+mn-ea"/>
          <a:cs typeface="+mn-cs"/>
        </a:defRPr>
      </a:lvl1pPr>
      <a:lvl2pPr marL="571479" indent="-223831" algn="l" rtl="0" fontAlgn="base">
        <a:spcBef>
          <a:spcPct val="30000"/>
        </a:spcBef>
        <a:spcAft>
          <a:spcPct val="0"/>
        </a:spcAft>
        <a:buClr>
          <a:srgbClr val="000063"/>
        </a:buClr>
        <a:buFont typeface="Arial" charset="0"/>
        <a:buChar char="–"/>
        <a:defRPr sz="2000">
          <a:solidFill>
            <a:srgbClr val="000000"/>
          </a:solidFill>
          <a:latin typeface="+mn-lt"/>
        </a:defRPr>
      </a:lvl2pPr>
      <a:lvl3pPr marL="909605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700">
          <a:solidFill>
            <a:srgbClr val="000000"/>
          </a:solidFill>
          <a:latin typeface="+mn-lt"/>
        </a:defRPr>
      </a:lvl3pPr>
      <a:lvl4pPr marL="1258841" indent="-231767" algn="l" rtl="0" fontAlgn="base">
        <a:spcBef>
          <a:spcPct val="30000"/>
        </a:spcBef>
        <a:spcAft>
          <a:spcPct val="0"/>
        </a:spcAft>
        <a:buClr>
          <a:srgbClr val="000063"/>
        </a:buClr>
        <a:buFont typeface="Arial" charset="0"/>
        <a:buChar char="–"/>
        <a:defRPr sz="1401">
          <a:solidFill>
            <a:srgbClr val="000000"/>
          </a:solidFill>
          <a:latin typeface="+mn-lt"/>
        </a:defRPr>
      </a:lvl4pPr>
      <a:lvl5pPr marL="1598552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401">
          <a:solidFill>
            <a:srgbClr val="000000"/>
          </a:solidFill>
          <a:latin typeface="+mn-lt"/>
        </a:defRPr>
      </a:lvl5pPr>
      <a:lvl6pPr marL="2055736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401">
          <a:solidFill>
            <a:srgbClr val="000063"/>
          </a:solidFill>
          <a:latin typeface="+mn-lt"/>
        </a:defRPr>
      </a:lvl6pPr>
      <a:lvl7pPr marL="2512920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401">
          <a:solidFill>
            <a:srgbClr val="000063"/>
          </a:solidFill>
          <a:latin typeface="+mn-lt"/>
        </a:defRPr>
      </a:lvl7pPr>
      <a:lvl8pPr marL="2970102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401">
          <a:solidFill>
            <a:srgbClr val="000063"/>
          </a:solidFill>
          <a:latin typeface="+mn-lt"/>
        </a:defRPr>
      </a:lvl8pPr>
      <a:lvl9pPr marL="3427286" indent="-222242" algn="l" rtl="0" fontAlgn="base">
        <a:spcBef>
          <a:spcPct val="30000"/>
        </a:spcBef>
        <a:spcAft>
          <a:spcPct val="0"/>
        </a:spcAft>
        <a:buClr>
          <a:srgbClr val="000063"/>
        </a:buClr>
        <a:buFont typeface="Wingdings" pitchFamily="2" charset="2"/>
        <a:buChar char="§"/>
        <a:defRPr sz="1401">
          <a:solidFill>
            <a:srgbClr val="000063"/>
          </a:solidFill>
          <a:latin typeface="+mn-lt"/>
        </a:defRPr>
      </a:lvl9pPr>
    </p:bodyStyle>
    <p:otherStyle>
      <a:defPPr>
        <a:defRPr lang="en-US"/>
      </a:defPPr>
      <a:lvl1pPr marL="0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66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9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1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5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7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0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4" algn="l" defTabSz="91436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https://services.swpc.noaa.gov/images/animations/sdo-hmii/latest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Geomagnetic Storm </a:t>
            </a:r>
            <a:r>
              <a:rPr lang="en-US" smtClean="0"/>
              <a:t>Watch </a:t>
            </a:r>
            <a:r>
              <a:rPr lang="en-US" smtClean="0"/>
              <a:t>Issued – May 11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6B374B-FD3B-4CC1-90F0-8A654974C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059"/>
              </p:ext>
            </p:extLst>
          </p:nvPr>
        </p:nvGraphicFramePr>
        <p:xfrm>
          <a:off x="5877101" y="827315"/>
          <a:ext cx="6010103" cy="5791204"/>
        </p:xfrm>
        <a:graphic>
          <a:graphicData uri="http://schemas.openxmlformats.org/drawingml/2006/table">
            <a:tbl>
              <a:tblPr firstRow="1" bandRow="1"/>
              <a:tblGrid>
                <a:gridCol w="6010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912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No changes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the forecast since May 9 *</a:t>
                      </a:r>
                      <a:endParaRPr lang="en-US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Geomagnetic Storm Watch has been issued for May 11, 2024 from the Space Weather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Prediction Center</a:t>
                      </a:r>
                    </a:p>
                    <a:p>
                      <a:pPr marL="568325" marR="0" lvl="1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68325" marR="0" lvl="1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Coronal Mass Ejection (CME), or an eruption of solar material is expected to arrive at Earth late May 10 or early May 11, 2024.</a:t>
                      </a: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Area of impact will be primarily north of 45° latitude. </a:t>
                      </a: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Impacts:</a:t>
                      </a:r>
                    </a:p>
                    <a:p>
                      <a:pPr marL="854075" marR="0" lvl="1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Satellite navigation (GPS) degraded or inoperable for several hours.</a:t>
                      </a:r>
                    </a:p>
                    <a:p>
                      <a:pPr marL="854075" marR="0" lvl="1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HF (high frequency) radio transmission degraded or black out.</a:t>
                      </a:r>
                    </a:p>
                    <a:p>
                      <a:pPr marL="854075" marR="0" lvl="1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Voltage control problems may be possible to local power grids.</a:t>
                      </a:r>
                    </a:p>
                    <a:p>
                      <a:pPr marL="854075" marR="0" lvl="1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Aurora may be visible as far south as California to Alabama.</a:t>
                      </a:r>
                    </a:p>
                    <a:p>
                      <a:pPr marL="854075" marR="0" lvl="1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More details 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as new information is made available.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96875" marR="0" lvl="0" indent="-28575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3" marR="45723" marT="25148" marB="25148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175A5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76174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882152" y="35867"/>
            <a:ext cx="689959" cy="461665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20" y="649780"/>
            <a:ext cx="4562302" cy="45623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128" y="5478088"/>
            <a:ext cx="2598624" cy="103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72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Explanation and Impacts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414" y="591589"/>
            <a:ext cx="7754580" cy="43412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414" y="4239491"/>
            <a:ext cx="7754580" cy="261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950084"/>
      </p:ext>
    </p:extLst>
  </p:cSld>
  <p:clrMapOvr>
    <a:masterClrMapping/>
  </p:clrMapOvr>
</p:sld>
</file>

<file path=ppt/theme/theme1.xml><?xml version="1.0" encoding="utf-8"?>
<a:theme xmlns:a="http://schemas.openxmlformats.org/drawingml/2006/main" name="1_DHS_Template_White">
  <a:themeElements>
    <a:clrScheme name="Custom 2">
      <a:dk1>
        <a:srgbClr val="70BC1F"/>
      </a:dk1>
      <a:lt1>
        <a:srgbClr val="FFFFFF"/>
      </a:lt1>
      <a:dk2>
        <a:srgbClr val="000063"/>
      </a:dk2>
      <a:lt2>
        <a:srgbClr val="FF0000"/>
      </a:lt2>
      <a:accent1>
        <a:srgbClr val="FFDB00"/>
      </a:accent1>
      <a:accent2>
        <a:srgbClr val="0062C8"/>
      </a:accent2>
      <a:accent3>
        <a:srgbClr val="AAAAB7"/>
      </a:accent3>
      <a:accent4>
        <a:srgbClr val="DADADA"/>
      </a:accent4>
      <a:accent5>
        <a:srgbClr val="FFEAAA"/>
      </a:accent5>
      <a:accent6>
        <a:srgbClr val="0058B5"/>
      </a:accent6>
      <a:hlink>
        <a:srgbClr val="0000C9"/>
      </a:hlink>
      <a:folHlink>
        <a:srgbClr val="990099"/>
      </a:folHlink>
    </a:clrScheme>
    <a:fontScheme name="TN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ot="10800000"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01336F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ot="10800000"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01336F"/>
            </a:solidFill>
            <a:effectLst/>
            <a:latin typeface="Times New Roman" pitchFamily="18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1200" b="0"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1_DHS_Template_White 1">
        <a:dk1>
          <a:srgbClr val="595959"/>
        </a:dk1>
        <a:lt1>
          <a:srgbClr val="F8D167"/>
        </a:lt1>
        <a:dk2>
          <a:srgbClr val="BF5FA7"/>
        </a:dk2>
        <a:lt2>
          <a:srgbClr val="92C9DD"/>
        </a:lt2>
        <a:accent1>
          <a:srgbClr val="9ED47C"/>
        </a:accent1>
        <a:accent2>
          <a:srgbClr val="F3728D"/>
        </a:accent2>
        <a:accent3>
          <a:srgbClr val="FBE5B8"/>
        </a:accent3>
        <a:accent4>
          <a:srgbClr val="4B4B4B"/>
        </a:accent4>
        <a:accent5>
          <a:srgbClr val="CCE6BF"/>
        </a:accent5>
        <a:accent6>
          <a:srgbClr val="DC677F"/>
        </a:accent6>
        <a:hlink>
          <a:srgbClr val="6E91BA"/>
        </a:hlink>
        <a:folHlink>
          <a:srgbClr val="BDB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148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Lucida Fax</vt:lpstr>
      <vt:lpstr>Times New Roman</vt:lpstr>
      <vt:lpstr>Wingdings</vt:lpstr>
      <vt:lpstr>1_DHS_Template_White</vt:lpstr>
      <vt:lpstr>Geomagnetic Storm Watch Issued – May 11</vt:lpstr>
      <vt:lpstr>Scale Explanation and Impacts</vt:lpstr>
    </vt:vector>
  </TitlesOfParts>
  <Company>NWS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Geomagnetic Storm Watch Issued</dc:title>
  <dc:creator>Doody, Matthew</dc:creator>
  <cp:lastModifiedBy>Doody, Matthew</cp:lastModifiedBy>
  <cp:revision>5</cp:revision>
  <dcterms:created xsi:type="dcterms:W3CDTF">2024-05-09T18:38:15Z</dcterms:created>
  <dcterms:modified xsi:type="dcterms:W3CDTF">2024-05-10T15:55:50Z</dcterms:modified>
</cp:coreProperties>
</file>